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
  </p:notesMasterIdLst>
  <p:sldIdLst>
    <p:sldId id="256" r:id="rId3"/>
    <p:sldId id="429" r:id="rId4"/>
    <p:sldId id="430" r:id="rId5"/>
    <p:sldId id="431" r:id="rId6"/>
    <p:sldId id="432" r:id="rId7"/>
    <p:sldId id="437" r:id="rId8"/>
    <p:sldId id="438" r:id="rId9"/>
    <p:sldId id="446" r:id="rId10"/>
    <p:sldId id="449" r:id="rId11"/>
    <p:sldId id="452" r:id="rId12"/>
    <p:sldId id="454" r:id="rId13"/>
    <p:sldId id="455" r:id="rId14"/>
    <p:sldId id="456" r:id="rId15"/>
    <p:sldId id="457" r:id="rId16"/>
    <p:sldId id="458" r:id="rId17"/>
    <p:sldId id="481" r:id="rId18"/>
    <p:sldId id="453" r:id="rId19"/>
    <p:sldId id="459" r:id="rId20"/>
    <p:sldId id="468" r:id="rId22"/>
    <p:sldId id="465" r:id="rId23"/>
    <p:sldId id="469" r:id="rId24"/>
    <p:sldId id="479" r:id="rId25"/>
    <p:sldId id="480" r:id="rId26"/>
    <p:sldId id="478" r:id="rId27"/>
    <p:sldId id="482" r:id="rId28"/>
    <p:sldId id="483" r:id="rId29"/>
    <p:sldId id="470" r:id="rId30"/>
    <p:sldId id="484" r:id="rId31"/>
    <p:sldId id="472" r:id="rId32"/>
    <p:sldId id="477" r:id="rId33"/>
    <p:sldId id="485" r:id="rId34"/>
    <p:sldId id="475" r:id="rId35"/>
    <p:sldId id="486" r:id="rId36"/>
    <p:sldId id="476" r:id="rId37"/>
    <p:sldId id="487" r:id="rId38"/>
    <p:sldId id="488" r:id="rId39"/>
    <p:sldId id="515" r:id="rId40"/>
    <p:sldId id="489" r:id="rId41"/>
    <p:sldId id="490" r:id="rId42"/>
    <p:sldId id="492" r:id="rId43"/>
    <p:sldId id="493" r:id="rId44"/>
    <p:sldId id="494" r:id="rId45"/>
    <p:sldId id="495" r:id="rId46"/>
    <p:sldId id="496" r:id="rId47"/>
    <p:sldId id="497" r:id="rId48"/>
    <p:sldId id="498" r:id="rId49"/>
    <p:sldId id="499" r:id="rId50"/>
    <p:sldId id="500" r:id="rId51"/>
    <p:sldId id="502" r:id="rId52"/>
    <p:sldId id="503" r:id="rId53"/>
    <p:sldId id="501" r:id="rId54"/>
    <p:sldId id="504" r:id="rId55"/>
    <p:sldId id="491" r:id="rId56"/>
    <p:sldId id="511" r:id="rId57"/>
    <p:sldId id="505" r:id="rId58"/>
    <p:sldId id="506" r:id="rId59"/>
    <p:sldId id="507" r:id="rId60"/>
    <p:sldId id="512" r:id="rId61"/>
    <p:sldId id="508" r:id="rId62"/>
    <p:sldId id="513" r:id="rId63"/>
    <p:sldId id="509" r:id="rId64"/>
    <p:sldId id="514" r:id="rId65"/>
    <p:sldId id="510" r:id="rId66"/>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00"/>
    <a:srgbClr val="3399FF"/>
    <a:srgbClr val="000066"/>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5244" autoAdjust="0"/>
  </p:normalViewPr>
  <p:slideViewPr>
    <p:cSldViewPr>
      <p:cViewPr varScale="1">
        <p:scale>
          <a:sx n="79" d="100"/>
          <a:sy n="79" d="100"/>
        </p:scale>
        <p:origin x="17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notesMaster" Target="notesMasters/notesMaster1.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A917C736-2B7C-46C3-BDD6-73A7214ACC1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ChangeArrowheads="1" noTextEdit="1"/>
          </p:cNvSpPr>
          <p:nvPr>
            <p:ph type="sldImg"/>
          </p:nvPr>
        </p:nvSpPr>
        <p:spPr/>
      </p:sp>
      <p:sp>
        <p:nvSpPr>
          <p:cNvPr id="2150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150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BBE9D00-01D4-4A17-954C-74B737535963}"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图像占位符 1"/>
          <p:cNvSpPr>
            <a:spLocks noGrp="1" noRot="1" noChangeAspect="1" noChangeArrowheads="1" noTextEdit="1"/>
          </p:cNvSpPr>
          <p:nvPr>
            <p:ph type="sldImg"/>
          </p:nvPr>
        </p:nvSpPr>
        <p:spPr/>
      </p:sp>
      <p:sp>
        <p:nvSpPr>
          <p:cNvPr id="399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99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E86578-D89A-48E2-96B4-256B6ED5A6A4}"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ChangeArrowheads="1" noTextEdit="1"/>
          </p:cNvSpPr>
          <p:nvPr>
            <p:ph type="sldImg"/>
          </p:nvPr>
        </p:nvSpPr>
        <p:spPr/>
      </p:sp>
      <p:sp>
        <p:nvSpPr>
          <p:cNvPr id="419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19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A3049A2-0301-49E5-BFE1-1E2AA7CD50EA}"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ChangeArrowheads="1" noTextEdit="1"/>
          </p:cNvSpPr>
          <p:nvPr>
            <p:ph type="sldImg"/>
          </p:nvPr>
        </p:nvSpPr>
        <p:spPr/>
      </p:sp>
      <p:sp>
        <p:nvSpPr>
          <p:cNvPr id="440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40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564BC74-9F44-4CD9-BFAB-A2C0FFEA8E47}"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ChangeArrowheads="1" noTextEdit="1"/>
          </p:cNvSpPr>
          <p:nvPr>
            <p:ph type="sldImg"/>
          </p:nvPr>
        </p:nvSpPr>
        <p:spPr/>
      </p:sp>
      <p:sp>
        <p:nvSpPr>
          <p:cNvPr id="460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60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8D81D52-2324-49E3-B551-558128DF6AE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ChangeArrowheads="1" noTextEdit="1"/>
          </p:cNvSpPr>
          <p:nvPr>
            <p:ph type="sldImg"/>
          </p:nvPr>
        </p:nvSpPr>
        <p:spPr/>
      </p:sp>
      <p:sp>
        <p:nvSpPr>
          <p:cNvPr id="481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481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1017D3-27C7-4113-893A-D7D8BF0E3CDC}"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ChangeArrowheads="1" noTextEdit="1"/>
          </p:cNvSpPr>
          <p:nvPr>
            <p:ph type="sldImg"/>
          </p:nvPr>
        </p:nvSpPr>
        <p:spPr/>
      </p:sp>
      <p:sp>
        <p:nvSpPr>
          <p:cNvPr id="593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593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D2ACEB0-8F76-42A3-A4F2-A50C4A6D8B44}"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幻灯片图像占位符 1"/>
          <p:cNvSpPr>
            <a:spLocks noGrp="1" noRot="1" noChangeAspect="1" noChangeArrowheads="1" noTextEdit="1"/>
          </p:cNvSpPr>
          <p:nvPr>
            <p:ph type="sldImg"/>
          </p:nvPr>
        </p:nvSpPr>
        <p:spPr/>
      </p:sp>
      <p:sp>
        <p:nvSpPr>
          <p:cNvPr id="614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14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ADAF858-992E-448C-8B0E-39E476245523}"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幻灯片图像占位符 1"/>
          <p:cNvSpPr>
            <a:spLocks noGrp="1" noRot="1" noChangeAspect="1" noChangeArrowheads="1" noTextEdit="1"/>
          </p:cNvSpPr>
          <p:nvPr>
            <p:ph type="sldImg"/>
          </p:nvPr>
        </p:nvSpPr>
        <p:spPr/>
      </p:sp>
      <p:sp>
        <p:nvSpPr>
          <p:cNvPr id="634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34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EA7C546-D622-4567-B3AA-37446F30AFB3}"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ChangeArrowheads="1" noTextEdit="1"/>
          </p:cNvSpPr>
          <p:nvPr>
            <p:ph type="sldImg"/>
          </p:nvPr>
        </p:nvSpPr>
        <p:spPr/>
      </p:sp>
      <p:sp>
        <p:nvSpPr>
          <p:cNvPr id="6553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554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4813358-DCED-4B2F-BC33-C27B2AAFE9F4}"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ChangeArrowheads="1" noTextEdit="1"/>
          </p:cNvSpPr>
          <p:nvPr>
            <p:ph type="sldImg"/>
          </p:nvPr>
        </p:nvSpPr>
        <p:spPr/>
      </p:sp>
      <p:sp>
        <p:nvSpPr>
          <p:cNvPr id="6758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758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9F2AE3E-D3D9-422A-9AC4-647EA20BD173}"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ChangeArrowheads="1" noTextEdit="1"/>
          </p:cNvSpPr>
          <p:nvPr>
            <p:ph type="sldImg"/>
          </p:nvPr>
        </p:nvSpPr>
        <p:spPr/>
      </p:sp>
      <p:sp>
        <p:nvSpPr>
          <p:cNvPr id="2355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355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2662E94-7E1C-4ADF-BA3E-DD285B8CDEDA}"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ChangeArrowheads="1" noTextEdit="1"/>
          </p:cNvSpPr>
          <p:nvPr>
            <p:ph type="sldImg"/>
          </p:nvPr>
        </p:nvSpPr>
        <p:spPr/>
      </p:sp>
      <p:sp>
        <p:nvSpPr>
          <p:cNvPr id="6963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6963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E848DD1-26F5-43DE-B295-B9B7007564C5}"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ChangeArrowheads="1" noTextEdit="1"/>
          </p:cNvSpPr>
          <p:nvPr>
            <p:ph type="sldImg"/>
          </p:nvPr>
        </p:nvSpPr>
        <p:spPr/>
      </p:sp>
      <p:sp>
        <p:nvSpPr>
          <p:cNvPr id="7168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168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5B93E13-918B-4392-82BF-4E72809454E1}"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ChangeArrowheads="1" noTextEdit="1"/>
          </p:cNvSpPr>
          <p:nvPr>
            <p:ph type="sldImg"/>
          </p:nvPr>
        </p:nvSpPr>
        <p:spPr/>
      </p:sp>
      <p:sp>
        <p:nvSpPr>
          <p:cNvPr id="7373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373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E5D20DB-8B57-427C-98CD-F2929B984012}"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图像占位符 1"/>
          <p:cNvSpPr>
            <a:spLocks noGrp="1" noRot="1" noChangeAspect="1" noChangeArrowheads="1" noTextEdit="1"/>
          </p:cNvSpPr>
          <p:nvPr>
            <p:ph type="sldImg"/>
          </p:nvPr>
        </p:nvSpPr>
        <p:spPr/>
      </p:sp>
      <p:sp>
        <p:nvSpPr>
          <p:cNvPr id="7577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578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74552EF-A918-4624-AD2D-22F40F27FEF0}" type="slidenum">
              <a:rPr lang="en-US" altLang="zh-CN"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ChangeArrowheads="1" noTextEdit="1"/>
          </p:cNvSpPr>
          <p:nvPr>
            <p:ph type="sldImg"/>
          </p:nvPr>
        </p:nvSpPr>
        <p:spPr/>
      </p:sp>
      <p:sp>
        <p:nvSpPr>
          <p:cNvPr id="7782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782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6098D4-5211-4E0A-8E84-47D696113FB4}" type="slidenum">
              <a:rPr lang="en-US" altLang="zh-CN"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ChangeArrowheads="1" noTextEdit="1"/>
          </p:cNvSpPr>
          <p:nvPr>
            <p:ph type="sldImg"/>
          </p:nvPr>
        </p:nvSpPr>
        <p:spPr/>
      </p:sp>
      <p:sp>
        <p:nvSpPr>
          <p:cNvPr id="7987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7987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A2EDBC6-5F26-4F76-BE10-A084919B79AE}"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ChangeArrowheads="1" noTextEdit="1"/>
          </p:cNvSpPr>
          <p:nvPr>
            <p:ph type="sldImg"/>
          </p:nvPr>
        </p:nvSpPr>
        <p:spPr/>
      </p:sp>
      <p:sp>
        <p:nvSpPr>
          <p:cNvPr id="2560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560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5D70AEE5-C4C2-440D-92D3-116F3C8FF279}"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ChangeArrowheads="1" noTextEdit="1"/>
          </p:cNvSpPr>
          <p:nvPr>
            <p:ph type="sldImg"/>
          </p:nvPr>
        </p:nvSpPr>
        <p:spPr/>
      </p:sp>
      <p:sp>
        <p:nvSpPr>
          <p:cNvPr id="2765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765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11BF80-7C68-493B-9882-FFC0D3D46C0C}" type="slidenum">
              <a:rPr lang="en-US" altLang="zh-CN"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图像占位符 1"/>
          <p:cNvSpPr>
            <a:spLocks noGrp="1" noRot="1" noChangeAspect="1" noChangeArrowheads="1" noTextEdit="1"/>
          </p:cNvSpPr>
          <p:nvPr>
            <p:ph type="sldImg"/>
          </p:nvPr>
        </p:nvSpPr>
        <p:spPr/>
      </p:sp>
      <p:sp>
        <p:nvSpPr>
          <p:cNvPr id="29699"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29700"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6C36BF3-B895-4469-8075-C7FA06E1242B}"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p:cNvSpPr>
            <a:spLocks noGrp="1" noRot="1" noChangeAspect="1" noChangeArrowheads="1" noTextEdit="1"/>
          </p:cNvSpPr>
          <p:nvPr>
            <p:ph type="sldImg"/>
          </p:nvPr>
        </p:nvSpPr>
        <p:spPr/>
      </p:sp>
      <p:sp>
        <p:nvSpPr>
          <p:cNvPr id="31747"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1748"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2883CA9-B5F0-4E03-8D5C-CE8FB9EAFA4A}"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ChangeArrowheads="1" noTextEdit="1"/>
          </p:cNvSpPr>
          <p:nvPr>
            <p:ph type="sldImg"/>
          </p:nvPr>
        </p:nvSpPr>
        <p:spPr/>
      </p:sp>
      <p:sp>
        <p:nvSpPr>
          <p:cNvPr id="33795"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3796"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E34FDB2-AE27-41FE-965E-CF64CD0ABBD6}"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ChangeArrowheads="1" noTextEdit="1"/>
          </p:cNvSpPr>
          <p:nvPr>
            <p:ph type="sldImg"/>
          </p:nvPr>
        </p:nvSpPr>
        <p:spPr/>
      </p:sp>
      <p:sp>
        <p:nvSpPr>
          <p:cNvPr id="35843"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5844"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3BEB6F7-D4A5-4300-A0B9-F56C5940F7D4}"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ChangeArrowheads="1" noTextEdit="1"/>
          </p:cNvSpPr>
          <p:nvPr>
            <p:ph type="sldImg"/>
          </p:nvPr>
        </p:nvSpPr>
        <p:spPr/>
      </p:sp>
      <p:sp>
        <p:nvSpPr>
          <p:cNvPr id="37891" name="备注占位符 2"/>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
        <p:nvSpPr>
          <p:cNvPr id="37892" name="灯片编号占位符 3"/>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CEDD35D-EA21-4B0D-8E5C-06D9DADFF81B}"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29D6FAE-12A0-4C57-9F94-DA55756BB096}"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27DC523-6FFC-4428-9D56-496906D4FA9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3160189-46A1-4E88-890B-320519E2ADBA}" type="slidenum">
              <a:rPr lang="en-US" altLang="zh-CN"/>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Media">
  <p:cSld name="标题，文本与媒体剪辑">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01625" y="1752600"/>
            <a:ext cx="4194175" cy="4270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媒体占位符 3"/>
          <p:cNvSpPr>
            <a:spLocks noGrp="1"/>
          </p:cNvSpPr>
          <p:nvPr>
            <p:ph type="media" sz="half" idx="2"/>
          </p:nvPr>
        </p:nvSpPr>
        <p:spPr>
          <a:xfrm>
            <a:off x="4648200" y="1752600"/>
            <a:ext cx="4194175" cy="4270375"/>
          </a:xfrm>
        </p:spPr>
        <p:txBody>
          <a:bodyPr rtlCol="0">
            <a:normAutofit/>
          </a:bodyPr>
          <a:lstStyle/>
          <a:p>
            <a:pPr lvl="0"/>
            <a:endParaRPr lang="zh-CN" altLang="en-US" noProof="0"/>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9C554DE-D234-47A2-8B5B-875F5F527F5E}" type="slidenum">
              <a:rPr lang="en-US" altLang="zh-CN"/>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301625" y="381000"/>
            <a:ext cx="8540750" cy="1143000"/>
          </a:xfrm>
        </p:spPr>
        <p:txBody>
          <a:bodyPr/>
          <a:lstStyle/>
          <a:p>
            <a:r>
              <a:rPr lang="zh-CN" altLang="en-US"/>
              <a:t>单击此处编辑母版标题样式</a:t>
            </a:r>
            <a:endParaRPr lang="zh-CN" altLang="en-US"/>
          </a:p>
        </p:txBody>
      </p:sp>
      <p:sp>
        <p:nvSpPr>
          <p:cNvPr id="3" name="文本占位符 2"/>
          <p:cNvSpPr>
            <a:spLocks noGrp="1"/>
          </p:cNvSpPr>
          <p:nvPr>
            <p:ph type="body" sz="half" idx="1"/>
          </p:nvPr>
        </p:nvSpPr>
        <p:spPr>
          <a:xfrm>
            <a:off x="301625" y="1752600"/>
            <a:ext cx="4194175" cy="4270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752600"/>
            <a:ext cx="4194175" cy="4270375"/>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AE8B5125-F544-497C-857C-B747F4648BBE}"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1A7D09F-DE88-4C96-AF73-7D3174B593E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B1448DE-D2F0-4C37-90FC-E647BCD1EE6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141E8618-6F67-45DE-AFEE-988D4CDC1771}"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0E90869-3A82-4264-9B8C-843E22D6CE5B}"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18DE195-826E-45F2-9C49-E69BC0AE8EB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758E3D0C-80F6-4F30-9876-3BBF6236E6D7}"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D073CD2B-A4EF-4628-8299-D4182850E1B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6EFFD7E1-F87B-4DC1-931E-6AFE08B8078B}"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497F441-7031-43EA-9D68-718565F7113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gfgong@zj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3.xml"/><Relationship Id="rId2" Type="http://schemas.openxmlformats.org/officeDocument/2006/relationships/image" Target="../media/image18.wmf"/><Relationship Id="rId1" Type="http://schemas.openxmlformats.org/officeDocument/2006/relationships/oleObject" Target="../embeddings/oleObject1.bin"/></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vmlDrawing" Target="../drawings/vmlDrawing2.vml"/><Relationship Id="rId7" Type="http://schemas.openxmlformats.org/officeDocument/2006/relationships/slideLayout" Target="../slideLayouts/slideLayout1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wmf"/><Relationship Id="rId1" Type="http://schemas.openxmlformats.org/officeDocument/2006/relationships/oleObject" Target="../embeddings/oleObject2.bin"/></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3.xml"/><Relationship Id="rId7" Type="http://schemas.openxmlformats.org/officeDocument/2006/relationships/image" Target="../media/image27.jpeg"/><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13.xml"/><Relationship Id="rId4" Type="http://schemas.openxmlformats.org/officeDocument/2006/relationships/image" Target="../media/image28.GIF"/><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3.xml"/><Relationship Id="rId2" Type="http://schemas.openxmlformats.org/officeDocument/2006/relationships/image" Target="../media/image30.jpe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31.png"/><Relationship Id="rId1" Type="http://schemas.openxmlformats.org/officeDocument/2006/relationships/image" Target="../media/image30.jpeg"/></Relationships>
</file>

<file path=ppt/slides/_rels/slide25.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3.xml"/><Relationship Id="rId4" Type="http://schemas.openxmlformats.org/officeDocument/2006/relationships/image" Target="../media/image34.png"/><Relationship Id="rId3" Type="http://schemas.openxmlformats.org/officeDocument/2006/relationships/image" Target="../media/image33.jpeg"/><Relationship Id="rId2" Type="http://schemas.openxmlformats.org/officeDocument/2006/relationships/image" Target="../media/image31.png"/><Relationship Id="rId1" Type="http://schemas.openxmlformats.org/officeDocument/2006/relationships/image" Target="../media/image30.jpeg"/></Relationships>
</file>

<file path=ppt/slides/_rels/slide26.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3.xml"/><Relationship Id="rId4" Type="http://schemas.openxmlformats.org/officeDocument/2006/relationships/image" Target="../media/image38.png"/><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image" Target="../media/image35.jpe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3.xml"/><Relationship Id="rId2" Type="http://schemas.openxmlformats.org/officeDocument/2006/relationships/image" Target="../media/image40.png"/><Relationship Id="rId1" Type="http://schemas.openxmlformats.org/officeDocument/2006/relationships/image" Target="../media/image39.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41.png"/></Relationships>
</file>

<file path=ppt/slides/_rels/slide3.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image" Target="../media/image3.GIF"/><Relationship Id="rId2" Type="http://schemas.openxmlformats.org/officeDocument/2006/relationships/image" Target="../media/image2.jpeg"/><Relationship Id="rId1"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8.png"/><Relationship Id="rId1" Type="http://schemas.openxmlformats.org/officeDocument/2006/relationships/image" Target="../media/image47.jpe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jpe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50.jpe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tags" Target="../tags/tag2.xml"/><Relationship Id="rId1"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56.png"/><Relationship Id="rId1" Type="http://schemas.openxmlformats.org/officeDocument/2006/relationships/image" Target="../media/image55.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12.GIF"/><Relationship Id="rId1" Type="http://schemas.openxmlformats.org/officeDocument/2006/relationships/hyperlink" Target="&#28082;&#21387;&#21407;&#29702;15.fl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p:cNvSpPr>
          <p:nvPr>
            <p:ph type="ctrTitle"/>
          </p:nvPr>
        </p:nvSpPr>
        <p:spPr>
          <a:xfrm>
            <a:off x="755650" y="1125538"/>
            <a:ext cx="7991475" cy="1143000"/>
          </a:xfrm>
        </p:spPr>
        <p:txBody>
          <a:bodyPr/>
          <a:lstStyle/>
          <a:p>
            <a:pPr eaLnBrk="1" hangingPunct="1"/>
            <a:r>
              <a:rPr lang="zh-CN" altLang="en-US" sz="4000" b="1"/>
              <a:t>液压传动及控制（乙）</a:t>
            </a:r>
            <a:endParaRPr lang="zh-CN" altLang="en-US" sz="4000" b="1"/>
          </a:p>
        </p:txBody>
      </p:sp>
      <p:sp>
        <p:nvSpPr>
          <p:cNvPr id="4099" name="Rectangle 3"/>
          <p:cNvSpPr>
            <a:spLocks noGrp="1" noRot="1" noChangeArrowheads="1"/>
          </p:cNvSpPr>
          <p:nvPr>
            <p:ph type="subTitle" idx="1"/>
          </p:nvPr>
        </p:nvSpPr>
        <p:spPr/>
        <p:txBody>
          <a:bodyPr rtlCol="0">
            <a:normAutofit/>
          </a:bodyPr>
          <a:lstStyle/>
          <a:p>
            <a:pPr eaLnBrk="1" fontAlgn="auto" hangingPunct="1">
              <a:spcAft>
                <a:spcPts val="0"/>
              </a:spcAft>
              <a:defRPr/>
            </a:pPr>
            <a:r>
              <a:rPr lang="zh-CN" altLang="en-US" b="1"/>
              <a:t>龚国芳</a:t>
            </a:r>
            <a:endParaRPr lang="zh-CN" altLang="en-US" b="1"/>
          </a:p>
          <a:p>
            <a:pPr eaLnBrk="1" fontAlgn="auto" hangingPunct="1">
              <a:spcAft>
                <a:spcPts val="0"/>
              </a:spcAft>
              <a:defRPr/>
            </a:pPr>
            <a:r>
              <a:rPr lang="en-US" altLang="zh-CN"/>
              <a:t>E-mail: </a:t>
            </a:r>
            <a:r>
              <a:rPr lang="en-US" altLang="zh-CN">
                <a:hlinkClick r:id="rId1"/>
              </a:rPr>
              <a:t>gfgong@zju.edu.cn</a:t>
            </a:r>
            <a:endParaRPr lang="en-US" altLang="zh-CN"/>
          </a:p>
          <a:p>
            <a:pPr eaLnBrk="1" fontAlgn="auto" hangingPunct="1">
              <a:spcAft>
                <a:spcPts val="0"/>
              </a:spcAft>
              <a:defRPr/>
            </a:pPr>
            <a:r>
              <a:rPr lang="en-US" altLang="zh-CN"/>
              <a:t>Tel: 13675863187</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Rot="1" noChangeArrowheads="1"/>
          </p:cNvSpPr>
          <p:nvPr>
            <p:ph type="body" sz="half" idx="1"/>
          </p:nvPr>
        </p:nvSpPr>
        <p:spPr>
          <a:xfrm>
            <a:off x="323850" y="549275"/>
            <a:ext cx="8353425" cy="576263"/>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latin typeface="黑体" panose="02010609060101010101" pitchFamily="49" charset="-122"/>
                <a:ea typeface="黑体" panose="02010609060101010101" pitchFamily="49" charset="-122"/>
              </a:rPr>
              <a:t>7. </a:t>
            </a:r>
            <a:r>
              <a:rPr lang="zh-CN" altLang="en-US" sz="2800" b="1">
                <a:solidFill>
                  <a:srgbClr val="CC0000"/>
                </a:solidFill>
                <a:latin typeface="黑体" panose="02010609060101010101" pitchFamily="49" charset="-122"/>
                <a:ea typeface="黑体" panose="02010609060101010101" pitchFamily="49" charset="-122"/>
              </a:rPr>
              <a:t>液压传动及控制发展历程</a:t>
            </a:r>
            <a:endParaRPr lang="zh-CN" altLang="en-US" sz="2800" b="1">
              <a:solidFill>
                <a:srgbClr val="CC0000"/>
              </a:solidFill>
              <a:latin typeface="黑体" panose="02010609060101010101" pitchFamily="49" charset="-122"/>
              <a:ea typeface="黑体" panose="02010609060101010101" pitchFamily="49" charset="-122"/>
            </a:endParaRPr>
          </a:p>
        </p:txBody>
      </p:sp>
      <p:sp>
        <p:nvSpPr>
          <p:cNvPr id="12291" name="文本框 7"/>
          <p:cNvSpPr txBox="1">
            <a:spLocks noChangeArrowheads="1"/>
          </p:cNvSpPr>
          <p:nvPr/>
        </p:nvSpPr>
        <p:spPr bwMode="auto">
          <a:xfrm>
            <a:off x="611188" y="1608138"/>
            <a:ext cx="792162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400" b="1">
                <a:latin typeface="黑体" panose="02010609060101010101" pitchFamily="49" charset="-122"/>
                <a:ea typeface="黑体" panose="02010609060101010101" pitchFamily="49" charset="-122"/>
              </a:rPr>
              <a:t>1647</a:t>
            </a:r>
            <a:r>
              <a:rPr lang="zh-CN" altLang="en-US" sz="2400" b="1">
                <a:latin typeface="黑体" panose="02010609060101010101" pitchFamily="49" charset="-122"/>
                <a:ea typeface="黑体" panose="02010609060101010101" pitchFamily="49" charset="-122"/>
              </a:rPr>
              <a:t>年，发展了液压传动系统，帕斯卡发表了静液传动的基本原理</a:t>
            </a:r>
            <a:r>
              <a:rPr lang="en-US" altLang="zh-CN" sz="2400" b="1">
                <a:latin typeface="黑体" panose="02010609060101010101" pitchFamily="49" charset="-122"/>
                <a:ea typeface="黑体" panose="02010609060101010101" pitchFamily="49" charset="-122"/>
              </a:rPr>
              <a:t>-</a:t>
            </a:r>
            <a:r>
              <a:rPr lang="zh-CN" altLang="en-US" sz="2400" b="1">
                <a:latin typeface="黑体" panose="02010609060101010101" pitchFamily="49" charset="-122"/>
                <a:ea typeface="黑体" panose="02010609060101010101" pitchFamily="49" charset="-122"/>
              </a:rPr>
              <a:t>静止液体压力处处相等。 </a:t>
            </a:r>
            <a:endParaRPr lang="zh-CN" altLang="en-US" sz="2400" b="1">
              <a:latin typeface="黑体" panose="02010609060101010101" pitchFamily="49" charset="-122"/>
              <a:ea typeface="黑体" panose="02010609060101010101" pitchFamily="49" charset="-122"/>
            </a:endParaRPr>
          </a:p>
        </p:txBody>
      </p:sp>
      <p:sp>
        <p:nvSpPr>
          <p:cNvPr id="12292" name="文本框 9"/>
          <p:cNvSpPr txBox="1">
            <a:spLocks noChangeArrowheads="1"/>
          </p:cNvSpPr>
          <p:nvPr/>
        </p:nvSpPr>
        <p:spPr bwMode="auto">
          <a:xfrm>
            <a:off x="611188" y="3013075"/>
            <a:ext cx="77771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400" b="1">
                <a:latin typeface="黑体" panose="02010609060101010101" pitchFamily="49" charset="-122"/>
                <a:ea typeface="黑体" panose="02010609060101010101" pitchFamily="49" charset="-122"/>
              </a:rPr>
              <a:t>1738</a:t>
            </a:r>
            <a:r>
              <a:rPr lang="zh-CN" altLang="en-US" sz="2400" b="1">
                <a:latin typeface="黑体" panose="02010609060101010101" pitchFamily="49" charset="-122"/>
                <a:ea typeface="黑体" panose="02010609060101010101" pitchFamily="49" charset="-122"/>
              </a:rPr>
              <a:t>年，伯努利发表了液压动力学著作，介绍了流体的能量守恒方程。</a:t>
            </a:r>
            <a:endParaRPr lang="zh-CN" altLang="en-US" sz="2400" b="1">
              <a:latin typeface="黑体" panose="02010609060101010101" pitchFamily="49" charset="-122"/>
              <a:ea typeface="黑体" panose="02010609060101010101" pitchFamily="49" charset="-122"/>
            </a:endParaRPr>
          </a:p>
        </p:txBody>
      </p:sp>
      <p:sp>
        <p:nvSpPr>
          <p:cNvPr id="12293" name="文本框 11"/>
          <p:cNvSpPr txBox="1">
            <a:spLocks noChangeArrowheads="1"/>
          </p:cNvSpPr>
          <p:nvPr/>
        </p:nvSpPr>
        <p:spPr bwMode="auto">
          <a:xfrm>
            <a:off x="612775" y="4397375"/>
            <a:ext cx="79200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400" b="1">
                <a:latin typeface="黑体" panose="02010609060101010101" pitchFamily="49" charset="-122"/>
                <a:ea typeface="黑体" panose="02010609060101010101" pitchFamily="49" charset="-122"/>
              </a:rPr>
              <a:t>1850</a:t>
            </a:r>
            <a:r>
              <a:rPr lang="zh-CN" altLang="en-US" sz="2400" b="1">
                <a:latin typeface="黑体" panose="02010609060101010101" pitchFamily="49" charset="-122"/>
                <a:ea typeface="黑体" panose="02010609060101010101" pitchFamily="49" charset="-122"/>
              </a:rPr>
              <a:t>年，英国，起重机、压力机。</a:t>
            </a:r>
            <a:endParaRPr lang="zh-CN" altLang="en-US" sz="2400" b="1">
              <a:latin typeface="黑体" panose="02010609060101010101" pitchFamily="49" charset="-122"/>
              <a:ea typeface="黑体" panose="02010609060101010101" pitchFamily="49" charset="-122"/>
            </a:endParaRPr>
          </a:p>
        </p:txBody>
      </p:sp>
      <p:sp>
        <p:nvSpPr>
          <p:cNvPr id="12294" name="文本框 13"/>
          <p:cNvSpPr txBox="1">
            <a:spLocks noChangeArrowheads="1"/>
          </p:cNvSpPr>
          <p:nvPr/>
        </p:nvSpPr>
        <p:spPr bwMode="auto">
          <a:xfrm>
            <a:off x="611188" y="5245100"/>
            <a:ext cx="777716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Ø"/>
            </a:pPr>
            <a:r>
              <a:rPr lang="en-US" altLang="zh-CN" sz="2400" b="1" dirty="0">
                <a:latin typeface="黑体" panose="02010609060101010101" pitchFamily="49" charset="-122"/>
                <a:ea typeface="黑体" panose="02010609060101010101" pitchFamily="49" charset="-122"/>
              </a:rPr>
              <a:t>1925</a:t>
            </a:r>
            <a:r>
              <a:rPr lang="zh-CN" altLang="en-US" sz="2400" b="1" dirty="0">
                <a:latin typeface="黑体" panose="02010609060101010101" pitchFamily="49" charset="-122"/>
                <a:ea typeface="黑体" panose="02010609060101010101" pitchFamily="49" charset="-122"/>
              </a:rPr>
              <a:t>年高压液压系统在威克斯发明了平衡式叶片泵后开始进入实用阶段。 </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pic>
        <p:nvPicPr>
          <p:cNvPr id="13315" name="图片 2"/>
          <p:cNvPicPr>
            <a:picLocks noChangeAspect="1" noChangeArrowheads="1"/>
          </p:cNvPicPr>
          <p:nvPr/>
        </p:nvPicPr>
        <p:blipFill>
          <a:blip r:embed="rId1">
            <a:extLst>
              <a:ext uri="{28A0092B-C50C-407E-A947-70E740481C1C}">
                <a14:useLocalDpi xmlns:a14="http://schemas.microsoft.com/office/drawing/2010/main" val="0"/>
              </a:ext>
            </a:extLst>
          </a:blip>
          <a:srcRect l="20053" t="27570" r="27242" b="3905"/>
          <a:stretch>
            <a:fillRect/>
          </a:stretch>
        </p:blipFill>
        <p:spPr bwMode="auto">
          <a:xfrm>
            <a:off x="827088" y="946150"/>
            <a:ext cx="7827962" cy="572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pic>
        <p:nvPicPr>
          <p:cNvPr id="14339" name="图片 2"/>
          <p:cNvPicPr>
            <a:picLocks noChangeAspect="1" noChangeArrowheads="1"/>
          </p:cNvPicPr>
          <p:nvPr/>
        </p:nvPicPr>
        <p:blipFill>
          <a:blip r:embed="rId1">
            <a:extLst>
              <a:ext uri="{28A0092B-C50C-407E-A947-70E740481C1C}">
                <a14:useLocalDpi xmlns:a14="http://schemas.microsoft.com/office/drawing/2010/main" val="0"/>
              </a:ext>
            </a:extLst>
          </a:blip>
          <a:srcRect l="20074" t="22002" r="25587" b="15001"/>
          <a:stretch>
            <a:fillRect/>
          </a:stretch>
        </p:blipFill>
        <p:spPr bwMode="auto">
          <a:xfrm>
            <a:off x="541338" y="1187450"/>
            <a:ext cx="8061325"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pic>
        <p:nvPicPr>
          <p:cNvPr id="15363" name="图片 2"/>
          <p:cNvPicPr>
            <a:picLocks noChangeAspect="1" noChangeArrowheads="1"/>
          </p:cNvPicPr>
          <p:nvPr/>
        </p:nvPicPr>
        <p:blipFill>
          <a:blip r:embed="rId1">
            <a:extLst>
              <a:ext uri="{28A0092B-C50C-407E-A947-70E740481C1C}">
                <a14:useLocalDpi xmlns:a14="http://schemas.microsoft.com/office/drawing/2010/main" val="0"/>
              </a:ext>
            </a:extLst>
          </a:blip>
          <a:srcRect l="19289" t="13602" r="24013" b="16402"/>
          <a:stretch>
            <a:fillRect/>
          </a:stretch>
        </p:blipFill>
        <p:spPr bwMode="auto">
          <a:xfrm>
            <a:off x="539750" y="981075"/>
            <a:ext cx="8247063" cy="572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pic>
        <p:nvPicPr>
          <p:cNvPr id="16387" name="图片 2"/>
          <p:cNvPicPr>
            <a:picLocks noChangeAspect="1" noChangeArrowheads="1"/>
          </p:cNvPicPr>
          <p:nvPr/>
        </p:nvPicPr>
        <p:blipFill>
          <a:blip r:embed="rId1">
            <a:extLst>
              <a:ext uri="{28A0092B-C50C-407E-A947-70E740481C1C}">
                <a14:useLocalDpi xmlns:a14="http://schemas.microsoft.com/office/drawing/2010/main" val="0"/>
              </a:ext>
            </a:extLst>
          </a:blip>
          <a:srcRect l="19289" t="22000" r="24013" b="10802"/>
          <a:stretch>
            <a:fillRect/>
          </a:stretch>
        </p:blipFill>
        <p:spPr bwMode="auto">
          <a:xfrm>
            <a:off x="468313" y="1000125"/>
            <a:ext cx="8178800" cy="545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pic>
        <p:nvPicPr>
          <p:cNvPr id="17411" name="图片 2"/>
          <p:cNvPicPr>
            <a:picLocks noChangeAspect="1" noChangeArrowheads="1"/>
          </p:cNvPicPr>
          <p:nvPr/>
        </p:nvPicPr>
        <p:blipFill>
          <a:blip r:embed="rId1">
            <a:extLst>
              <a:ext uri="{28A0092B-C50C-407E-A947-70E740481C1C}">
                <a14:useLocalDpi xmlns:a14="http://schemas.microsoft.com/office/drawing/2010/main" val="0"/>
              </a:ext>
            </a:extLst>
          </a:blip>
          <a:srcRect l="19289" t="13602" r="22437" b="14999"/>
          <a:stretch>
            <a:fillRect/>
          </a:stretch>
        </p:blipFill>
        <p:spPr bwMode="auto">
          <a:xfrm>
            <a:off x="468313" y="984250"/>
            <a:ext cx="7934325" cy="5468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液压传动及控制发展历程</a:t>
            </a:r>
            <a:endParaRPr lang="zh-CN" altLang="en-US" sz="2800" b="1">
              <a:solidFill>
                <a:srgbClr val="CC0000"/>
              </a:solidFill>
            </a:endParaRPr>
          </a:p>
        </p:txBody>
      </p:sp>
      <p:sp>
        <p:nvSpPr>
          <p:cNvPr id="5" name="矩形 4"/>
          <p:cNvSpPr/>
          <p:nvPr/>
        </p:nvSpPr>
        <p:spPr>
          <a:xfrm>
            <a:off x="900113" y="1484313"/>
            <a:ext cx="7632700" cy="4246562"/>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nSpc>
                <a:spcPct val="200000"/>
              </a:lnSpc>
              <a:defRPr/>
            </a:pPr>
            <a:r>
              <a:rPr lang="zh-CN" altLang="en-US" sz="2800" b="1" dirty="0">
                <a:solidFill>
                  <a:srgbClr val="000000"/>
                </a:solidFill>
                <a:latin typeface="+mj-ea"/>
                <a:ea typeface="+mj-ea"/>
                <a:cs typeface="Times New Roman" panose="02020603050405020304" pitchFamily="18" charset="0"/>
              </a:rPr>
              <a:t>液压传动在某些领域内甚至已占有压倒性的优势</a:t>
            </a:r>
            <a:r>
              <a:rPr lang="en-US" altLang="zh-CN" sz="2800" b="1" dirty="0">
                <a:solidFill>
                  <a:srgbClr val="000000"/>
                </a:solidFill>
                <a:latin typeface="+mj-ea"/>
                <a:ea typeface="+mj-ea"/>
                <a:cs typeface="Times New Roman" panose="02020603050405020304" pitchFamily="18" charset="0"/>
              </a:rPr>
              <a:t>,</a:t>
            </a:r>
            <a:r>
              <a:rPr lang="zh-CN" altLang="en-US" sz="2800" b="1" dirty="0">
                <a:solidFill>
                  <a:srgbClr val="000000"/>
                </a:solidFill>
                <a:latin typeface="+mj-ea"/>
                <a:ea typeface="+mj-ea"/>
                <a:cs typeface="Times New Roman" panose="02020603050405020304" pitchFamily="18" charset="0"/>
              </a:rPr>
              <a:t>例如</a:t>
            </a:r>
            <a:r>
              <a:rPr lang="en-US" altLang="zh-CN" sz="2800" b="1" dirty="0">
                <a:solidFill>
                  <a:srgbClr val="000000"/>
                </a:solidFill>
                <a:latin typeface="+mj-ea"/>
                <a:ea typeface="+mj-ea"/>
                <a:cs typeface="Times New Roman" panose="02020603050405020304" pitchFamily="18" charset="0"/>
              </a:rPr>
              <a:t>,</a:t>
            </a:r>
            <a:r>
              <a:rPr lang="en-US" altLang="zh-CN" sz="2800" b="1" dirty="0">
                <a:solidFill>
                  <a:srgbClr val="FF0000"/>
                </a:solidFill>
                <a:latin typeface="+mj-ea"/>
                <a:ea typeface="+mj-ea"/>
                <a:cs typeface="Times New Roman" panose="02020603050405020304" pitchFamily="18" charset="0"/>
              </a:rPr>
              <a:t>95%</a:t>
            </a:r>
            <a:r>
              <a:rPr lang="zh-CN" altLang="en-US" sz="2800" b="1" dirty="0">
                <a:solidFill>
                  <a:srgbClr val="000000"/>
                </a:solidFill>
                <a:latin typeface="+mj-ea"/>
                <a:ea typeface="+mj-ea"/>
                <a:cs typeface="Times New Roman" panose="02020603050405020304" pitchFamily="18" charset="0"/>
              </a:rPr>
              <a:t>的工程机械、</a:t>
            </a:r>
            <a:r>
              <a:rPr lang="en-US" altLang="zh-CN" sz="2800" b="1" dirty="0">
                <a:solidFill>
                  <a:srgbClr val="FF0000"/>
                </a:solidFill>
                <a:latin typeface="+mj-ea"/>
                <a:ea typeface="+mj-ea"/>
                <a:cs typeface="Times New Roman" panose="02020603050405020304" pitchFamily="18" charset="0"/>
              </a:rPr>
              <a:t>90%</a:t>
            </a:r>
            <a:r>
              <a:rPr lang="zh-CN" altLang="en-US" sz="2800" b="1" dirty="0">
                <a:solidFill>
                  <a:srgbClr val="000000"/>
                </a:solidFill>
                <a:latin typeface="+mj-ea"/>
                <a:ea typeface="+mj-ea"/>
                <a:cs typeface="Times New Roman" panose="02020603050405020304" pitchFamily="18" charset="0"/>
              </a:rPr>
              <a:t>的数控加工中心、</a:t>
            </a:r>
            <a:r>
              <a:rPr lang="en-US" altLang="zh-CN" sz="2800" b="1" dirty="0">
                <a:solidFill>
                  <a:srgbClr val="FF0000"/>
                </a:solidFill>
                <a:latin typeface="+mj-ea"/>
                <a:ea typeface="+mj-ea"/>
                <a:cs typeface="Times New Roman" panose="02020603050405020304" pitchFamily="18" charset="0"/>
              </a:rPr>
              <a:t>95%</a:t>
            </a:r>
            <a:r>
              <a:rPr lang="zh-CN" altLang="en-US" sz="2800" b="1" dirty="0">
                <a:solidFill>
                  <a:srgbClr val="000000"/>
                </a:solidFill>
                <a:latin typeface="+mj-ea"/>
                <a:ea typeface="+mj-ea"/>
                <a:cs typeface="Times New Roman" panose="02020603050405020304" pitchFamily="18" charset="0"/>
              </a:rPr>
              <a:t>以上的自动线都采用了液压传动。因此</a:t>
            </a:r>
            <a:r>
              <a:rPr lang="zh-CN" altLang="en-US" sz="2800" b="1" dirty="0">
                <a:solidFill>
                  <a:srgbClr val="FF0000"/>
                </a:solidFill>
                <a:latin typeface="+mj-ea"/>
                <a:ea typeface="+mj-ea"/>
                <a:cs typeface="Times New Roman" panose="02020603050405020304" pitchFamily="18" charset="0"/>
              </a:rPr>
              <a:t>采用液压传动的程度现在已成为衡量一个国家工业水平的重要标志之一</a:t>
            </a:r>
            <a:r>
              <a:rPr lang="zh-CN" altLang="en-US" sz="2800" b="1" dirty="0">
                <a:solidFill>
                  <a:srgbClr val="000000"/>
                </a:solidFill>
                <a:latin typeface="+mj-ea"/>
                <a:ea typeface="+mj-ea"/>
                <a:cs typeface="Times New Roman" panose="02020603050405020304" pitchFamily="18" charset="0"/>
              </a:rPr>
              <a:t>。</a:t>
            </a:r>
            <a:endParaRPr lang="zh-CN" altLang="en-US" sz="2800" b="1" dirty="0">
              <a:latin typeface="+mj-ea"/>
              <a:ea typeface="+mj-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7. </a:t>
            </a:r>
            <a:r>
              <a:rPr lang="zh-CN" altLang="en-US" sz="2800" b="1">
                <a:solidFill>
                  <a:srgbClr val="CC0000"/>
                </a:solidFill>
              </a:rPr>
              <a:t>液压传动及控制发展趋势</a:t>
            </a:r>
            <a:r>
              <a:rPr lang="en-US" altLang="zh-CN" sz="2800" b="1">
                <a:solidFill>
                  <a:srgbClr val="CC0000"/>
                </a:solidFill>
              </a:rPr>
              <a:t>——</a:t>
            </a:r>
            <a:r>
              <a:rPr lang="zh-CN" altLang="en-US" sz="2800" b="1">
                <a:solidFill>
                  <a:srgbClr val="CC0000"/>
                </a:solidFill>
              </a:rPr>
              <a:t>电液控制技术</a:t>
            </a:r>
            <a:endParaRPr lang="zh-CN" altLang="en-US" sz="2800" b="1">
              <a:solidFill>
                <a:srgbClr val="CC0000"/>
              </a:solidFill>
            </a:endParaRPr>
          </a:p>
        </p:txBody>
      </p:sp>
      <p:graphicFrame>
        <p:nvGraphicFramePr>
          <p:cNvPr id="19459" name="Object 16"/>
          <p:cNvGraphicFramePr>
            <a:graphicFrameLocks noGrp="1" noChangeAspect="1"/>
          </p:cNvGraphicFramePr>
          <p:nvPr>
            <p:ph sz="half" idx="2"/>
          </p:nvPr>
        </p:nvGraphicFramePr>
        <p:xfrm>
          <a:off x="1150938" y="1989138"/>
          <a:ext cx="6480175" cy="4403725"/>
        </p:xfrm>
        <a:graphic>
          <a:graphicData uri="http://schemas.openxmlformats.org/presentationml/2006/ole">
            <mc:AlternateContent xmlns:mc="http://schemas.openxmlformats.org/markup-compatibility/2006">
              <mc:Choice xmlns:v="urn:schemas-microsoft-com:vml" Requires="v">
                <p:oleObj spid="_x0000_s19474" name="Visio" r:id="rId1" imgW="6256020" imgH="4251325" progId="Visio.Drawing.6">
                  <p:embed/>
                </p:oleObj>
              </mc:Choice>
              <mc:Fallback>
                <p:oleObj name="Visio" r:id="rId1" imgW="6256020" imgH="4251325" progId="Visio.Drawing.6">
                  <p:embed/>
                  <p:pic>
                    <p:nvPicPr>
                      <p:cNvPr id="0" name="Object 16"/>
                      <p:cNvPicPr>
                        <a:picLocks noGrp="1" noChangeAspect="1" noChangeArrowheads="1"/>
                      </p:cNvPicPr>
                      <p:nvPr/>
                    </p:nvPicPr>
                    <p:blipFill>
                      <a:blip r:embed="rId2">
                        <a:extLst>
                          <a:ext uri="{28A0092B-C50C-407E-A947-70E740481C1C}">
                            <a14:useLocalDpi xmlns:a14="http://schemas.microsoft.com/office/drawing/2010/main" val="0"/>
                          </a:ext>
                        </a:extLst>
                      </a:blip>
                      <a:srcRect b="-536"/>
                      <a:stretch>
                        <a:fillRect/>
                      </a:stretch>
                    </p:blipFill>
                    <p:spPr bwMode="auto">
                      <a:xfrm>
                        <a:off x="1150938" y="1989138"/>
                        <a:ext cx="6480175" cy="4403725"/>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9460" name="Text Box 4"/>
          <p:cNvSpPr txBox="1">
            <a:spLocks noChangeArrowheads="1"/>
          </p:cNvSpPr>
          <p:nvPr/>
        </p:nvSpPr>
        <p:spPr bwMode="auto">
          <a:xfrm>
            <a:off x="395288" y="1052513"/>
            <a:ext cx="7775575"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kumimoji="1" lang="zh-CN" altLang="en-US" sz="2400" b="1">
                <a:latin typeface="Arial" panose="020B0604020202020204" pitchFamily="34" charset="0"/>
              </a:rPr>
              <a:t>与微机结合实现自动化智能化（机电液一体化）</a:t>
            </a:r>
            <a:r>
              <a:rPr kumimoji="1" lang="en-US" altLang="zh-CN" sz="2400" b="1">
                <a:latin typeface="Arial" panose="020B0604020202020204" pitchFamily="34" charset="0"/>
              </a:rPr>
              <a:t>;   </a:t>
            </a:r>
            <a:r>
              <a:rPr kumimoji="1" lang="zh-CN" altLang="en-US" sz="2400" b="1">
                <a:latin typeface="Arial" panose="020B0604020202020204" pitchFamily="34" charset="0"/>
              </a:rPr>
              <a:t>提高效率、系统节能</a:t>
            </a:r>
            <a:endParaRPr lang="zh-CN" altLang="en-US" sz="2400" b="1">
              <a:latin typeface="Arial" panose="020B060402020202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8.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基本原理</a:t>
            </a:r>
            <a:endParaRPr lang="zh-CN" altLang="en-US" sz="2800" b="1">
              <a:solidFill>
                <a:srgbClr val="CC0000"/>
              </a:solidFill>
            </a:endParaRPr>
          </a:p>
        </p:txBody>
      </p:sp>
      <p:graphicFrame>
        <p:nvGraphicFramePr>
          <p:cNvPr id="20483" name="Object 55"/>
          <p:cNvGraphicFramePr>
            <a:graphicFrameLocks noGrp="1" noChangeAspect="1"/>
          </p:cNvGraphicFramePr>
          <p:nvPr>
            <p:ph sz="half" idx="2"/>
          </p:nvPr>
        </p:nvGraphicFramePr>
        <p:xfrm>
          <a:off x="5867400" y="2592388"/>
          <a:ext cx="2303463" cy="1030287"/>
        </p:xfrm>
        <a:graphic>
          <a:graphicData uri="http://schemas.openxmlformats.org/presentationml/2006/ole">
            <mc:AlternateContent xmlns:mc="http://schemas.openxmlformats.org/markup-compatibility/2006">
              <mc:Choice xmlns:v="urn:schemas-microsoft-com:vml" Requires="v">
                <p:oleObj spid="_x0000_s20503" name="Equation" r:id="rId1" imgW="481965" imgH="215900" progId="Equation.3">
                  <p:embed/>
                </p:oleObj>
              </mc:Choice>
              <mc:Fallback>
                <p:oleObj name="Equation" r:id="rId1" imgW="481965" imgH="215900" progId="Equation.3">
                  <p:embed/>
                  <p:pic>
                    <p:nvPicPr>
                      <p:cNvPr id="0" name="Object 55"/>
                      <p:cNvPicPr>
                        <a:picLocks noGrp="1"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67400" y="2592388"/>
                        <a:ext cx="2303463" cy="10302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484" name="Text Box 3"/>
          <p:cNvSpPr txBox="1">
            <a:spLocks noChangeArrowheads="1"/>
          </p:cNvSpPr>
          <p:nvPr/>
        </p:nvSpPr>
        <p:spPr bwMode="auto">
          <a:xfrm>
            <a:off x="466725" y="1009650"/>
            <a:ext cx="77755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基本理论：</a:t>
            </a:r>
            <a:endParaRPr lang="zh-CN" altLang="en-US" sz="2400" b="1">
              <a:solidFill>
                <a:srgbClr val="CC0000"/>
              </a:solidFill>
              <a:latin typeface="Arial" panose="020B0604020202020204" pitchFamily="34" charset="0"/>
            </a:endParaRPr>
          </a:p>
          <a:p>
            <a:pPr eaLnBrk="1" hangingPunct="1">
              <a:spcBef>
                <a:spcPct val="50000"/>
              </a:spcBef>
              <a:buFontTx/>
              <a:buNone/>
            </a:pPr>
            <a:r>
              <a:rPr kumimoji="1" lang="zh-CN" altLang="en-US" sz="2400" b="1">
                <a:solidFill>
                  <a:schemeClr val="tx2"/>
                </a:solidFill>
                <a:latin typeface="Arial" panose="020B0604020202020204" pitchFamily="34" charset="0"/>
              </a:rPr>
              <a:t>帕斯卡原理（静压传递原理）：在密闭的容器内，施加于静止液体上的压力将以等值同时传到液体各点。</a:t>
            </a:r>
            <a:endParaRPr kumimoji="1" lang="zh-CN" altLang="en-US" sz="2400" b="1">
              <a:solidFill>
                <a:schemeClr val="tx2"/>
              </a:solidFill>
              <a:latin typeface="Arial" panose="020B0604020202020204" pitchFamily="34" charset="0"/>
            </a:endParaRPr>
          </a:p>
          <a:p>
            <a:pPr eaLnBrk="1" hangingPunct="1">
              <a:spcBef>
                <a:spcPct val="50000"/>
              </a:spcBef>
              <a:buFontTx/>
              <a:buNone/>
            </a:pPr>
            <a:endParaRPr lang="en-US" altLang="zh-CN" sz="2400" b="1">
              <a:solidFill>
                <a:schemeClr val="tx2"/>
              </a:solidFill>
              <a:latin typeface="Arial" panose="020B0604020202020204" pitchFamily="34" charset="0"/>
            </a:endParaRPr>
          </a:p>
        </p:txBody>
      </p:sp>
      <p:pic>
        <p:nvPicPr>
          <p:cNvPr id="20485" name="Picture 54"/>
          <p:cNvPicPr>
            <a:picLocks noChangeAspect="1" noChangeArrowheads="1"/>
          </p:cNvPicPr>
          <p:nvPr/>
        </p:nvPicPr>
        <p:blipFill>
          <a:blip r:embed="rId3">
            <a:extLst>
              <a:ext uri="{28A0092B-C50C-407E-A947-70E740481C1C}">
                <a14:useLocalDpi xmlns:a14="http://schemas.microsoft.com/office/drawing/2010/main" val="0"/>
              </a:ext>
            </a:extLst>
          </a:blip>
          <a:srcRect r="2591" b="15088"/>
          <a:stretch>
            <a:fillRect/>
          </a:stretch>
        </p:blipFill>
        <p:spPr bwMode="auto">
          <a:xfrm>
            <a:off x="538163" y="2376488"/>
            <a:ext cx="4968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6" name="Picture 5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3075" y="5545138"/>
            <a:ext cx="11430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7" name="Picture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163" y="5545138"/>
            <a:ext cx="3740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488" name="Rectangle 65"/>
          <p:cNvSpPr>
            <a:spLocks noChangeArrowheads="1"/>
          </p:cNvSpPr>
          <p:nvPr/>
        </p:nvSpPr>
        <p:spPr bwMode="auto">
          <a:xfrm>
            <a:off x="466725" y="49688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Arial" panose="020B0604020202020204" pitchFamily="34" charset="0"/>
              </a:rPr>
              <a:t>流体的伯努利方程（能量守恒）</a:t>
            </a:r>
            <a:endParaRPr kumimoji="1" lang="zh-CN" altLang="en-US" sz="2400" b="1">
              <a:solidFill>
                <a:schemeClr val="tx2"/>
              </a:solidFill>
              <a:latin typeface="Arial" panose="020B0604020202020204" pitchFamily="34" charset="0"/>
            </a:endParaRPr>
          </a:p>
        </p:txBody>
      </p:sp>
      <p:pic>
        <p:nvPicPr>
          <p:cNvPr id="20489" name="Picture 6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08663" y="3930650"/>
            <a:ext cx="2952750" cy="279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8.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基本原理</a:t>
            </a:r>
            <a:endParaRPr lang="zh-CN" altLang="en-US" sz="2800" b="1">
              <a:solidFill>
                <a:srgbClr val="CC0000"/>
              </a:solidFill>
            </a:endParaRPr>
          </a:p>
        </p:txBody>
      </p:sp>
      <p:sp>
        <p:nvSpPr>
          <p:cNvPr id="22531" name="Text Box 3"/>
          <p:cNvSpPr txBox="1">
            <a:spLocks noChangeArrowheads="1"/>
          </p:cNvSpPr>
          <p:nvPr/>
        </p:nvSpPr>
        <p:spPr bwMode="auto">
          <a:xfrm>
            <a:off x="466725" y="1009650"/>
            <a:ext cx="77755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基本理论：</a:t>
            </a:r>
            <a:endParaRPr lang="zh-CN" altLang="en-US" sz="2400" b="1">
              <a:solidFill>
                <a:srgbClr val="CC0000"/>
              </a:solidFill>
              <a:latin typeface="Arial" panose="020B0604020202020204" pitchFamily="34" charset="0"/>
            </a:endParaRPr>
          </a:p>
          <a:p>
            <a:pPr eaLnBrk="1" hangingPunct="1">
              <a:spcBef>
                <a:spcPct val="50000"/>
              </a:spcBef>
              <a:buFontTx/>
              <a:buNone/>
            </a:pPr>
            <a:r>
              <a:rPr kumimoji="1" lang="zh-CN" altLang="en-US" sz="2400" b="1">
                <a:solidFill>
                  <a:schemeClr val="tx2"/>
                </a:solidFill>
                <a:latin typeface="Arial" panose="020B0604020202020204" pitchFamily="34" charset="0"/>
              </a:rPr>
              <a:t>帕斯卡原理（静压传递原理）：在密闭的容器内，施加于静止液体上的压力将以等值同时传到液体各点。</a:t>
            </a:r>
            <a:endParaRPr kumimoji="1" lang="zh-CN" altLang="en-US" sz="2400" b="1">
              <a:solidFill>
                <a:schemeClr val="tx2"/>
              </a:solidFill>
              <a:latin typeface="Arial" panose="020B0604020202020204" pitchFamily="34" charset="0"/>
            </a:endParaRPr>
          </a:p>
          <a:p>
            <a:pPr eaLnBrk="1" hangingPunct="1">
              <a:spcBef>
                <a:spcPct val="50000"/>
              </a:spcBef>
              <a:buFontTx/>
              <a:buNone/>
            </a:pPr>
            <a:endParaRPr lang="en-US" altLang="zh-CN" sz="2400" b="1">
              <a:solidFill>
                <a:schemeClr val="tx2"/>
              </a:solidFill>
              <a:latin typeface="Arial" panose="020B0604020202020204" pitchFamily="34" charset="0"/>
            </a:endParaRPr>
          </a:p>
        </p:txBody>
      </p:sp>
      <p:pic>
        <p:nvPicPr>
          <p:cNvPr id="22532" name="Picture 54"/>
          <p:cNvPicPr>
            <a:picLocks noChangeAspect="1" noChangeArrowheads="1"/>
          </p:cNvPicPr>
          <p:nvPr/>
        </p:nvPicPr>
        <p:blipFill>
          <a:blip r:embed="rId1">
            <a:extLst>
              <a:ext uri="{28A0092B-C50C-407E-A947-70E740481C1C}">
                <a14:useLocalDpi xmlns:a14="http://schemas.microsoft.com/office/drawing/2010/main" val="0"/>
              </a:ext>
            </a:extLst>
          </a:blip>
          <a:srcRect r="2591" b="15088"/>
          <a:stretch>
            <a:fillRect/>
          </a:stretch>
        </p:blipFill>
        <p:spPr bwMode="auto">
          <a:xfrm>
            <a:off x="538163" y="2376488"/>
            <a:ext cx="4968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075" y="5545138"/>
            <a:ext cx="11430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5545138"/>
            <a:ext cx="3740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535" name="Rectangle 65"/>
          <p:cNvSpPr>
            <a:spLocks noChangeArrowheads="1"/>
          </p:cNvSpPr>
          <p:nvPr/>
        </p:nvSpPr>
        <p:spPr bwMode="auto">
          <a:xfrm>
            <a:off x="466725" y="49688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Arial" panose="020B0604020202020204" pitchFamily="34" charset="0"/>
              </a:rPr>
              <a:t>流体的伯努利方程（能量守恒）</a:t>
            </a:r>
            <a:endParaRPr kumimoji="1" lang="zh-CN" altLang="en-US" sz="2400" b="1">
              <a:solidFill>
                <a:schemeClr val="tx2"/>
              </a:solidFill>
              <a:latin typeface="Arial" panose="020B0604020202020204" pitchFamily="34" charset="0"/>
            </a:endParaRPr>
          </a:p>
        </p:txBody>
      </p:sp>
      <p:pic>
        <p:nvPicPr>
          <p:cNvPr id="22536" name="Picture 67" descr="yeyayuanli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9038" y="2867025"/>
            <a:ext cx="4105275" cy="2679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68" descr="yeyayuanli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175" y="2867025"/>
            <a:ext cx="3960813" cy="270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70" descr="yeyayuanli0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68888" y="2376488"/>
            <a:ext cx="3889375" cy="436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71" descr="yeyayuanli0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78438" y="2708275"/>
            <a:ext cx="3887787" cy="381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blinds(horizontal)">
                                      <p:cBhvr>
                                        <p:cTn id="1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68" name="Text Box 28"/>
          <p:cNvSpPr txBox="1">
            <a:spLocks noChangeArrowheads="1"/>
          </p:cNvSpPr>
          <p:nvPr/>
        </p:nvSpPr>
        <p:spPr bwMode="auto">
          <a:xfrm>
            <a:off x="3708400" y="5373688"/>
            <a:ext cx="4752975" cy="1169987"/>
          </a:xfrm>
          <a:prstGeom prst="rect">
            <a:avLst/>
          </a:prstGeom>
          <a:solidFill>
            <a:schemeClr val="bg1"/>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latin typeface="Arial" panose="020B0604020202020204" pitchFamily="34" charset="0"/>
              </a:rPr>
              <a:t>远距离动力传递</a:t>
            </a:r>
            <a:endParaRPr lang="zh-CN" altLang="en-US" sz="2800" b="1">
              <a:latin typeface="Arial" panose="020B0604020202020204" pitchFamily="34" charset="0"/>
            </a:endParaRPr>
          </a:p>
          <a:p>
            <a:pPr eaLnBrk="1" hangingPunct="1">
              <a:spcBef>
                <a:spcPct val="50000"/>
              </a:spcBef>
              <a:buFontTx/>
              <a:buNone/>
            </a:pPr>
            <a:endParaRPr lang="en-US" altLang="zh-CN" sz="2800" b="1">
              <a:latin typeface="Arial" panose="020B0604020202020204" pitchFamily="34" charset="0"/>
            </a:endParaRPr>
          </a:p>
        </p:txBody>
      </p:sp>
      <p:sp>
        <p:nvSpPr>
          <p:cNvPr id="4099"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zh-CN" altLang="en-US" b="1">
                <a:solidFill>
                  <a:srgbClr val="CC0000"/>
                </a:solidFill>
              </a:rPr>
              <a:t>一、</a:t>
            </a:r>
            <a:r>
              <a:rPr lang="en-US" altLang="zh-CN" b="1">
                <a:solidFill>
                  <a:srgbClr val="CC0000"/>
                </a:solidFill>
              </a:rPr>
              <a:t> </a:t>
            </a:r>
            <a:r>
              <a:rPr lang="zh-CN" altLang="en-US" b="1">
                <a:solidFill>
                  <a:srgbClr val="CC0000"/>
                </a:solidFill>
              </a:rPr>
              <a:t>绪论</a:t>
            </a:r>
            <a:endParaRPr lang="en-US" altLang="zh-CN" b="1">
              <a:solidFill>
                <a:srgbClr val="CC0000"/>
              </a:solidFill>
            </a:endParaRPr>
          </a:p>
          <a:p>
            <a:pPr marL="609600" indent="-609600">
              <a:buFont typeface="Wingdings" panose="05000000000000000000" pitchFamily="2" charset="2"/>
              <a:buNone/>
            </a:pPr>
            <a:r>
              <a:rPr lang="en-US" altLang="zh-CN" b="1">
                <a:solidFill>
                  <a:srgbClr val="CC0000"/>
                </a:solidFill>
              </a:rPr>
              <a:t>1  </a:t>
            </a:r>
            <a:r>
              <a:rPr lang="zh-CN" altLang="en-US" b="1">
                <a:solidFill>
                  <a:srgbClr val="CC0000"/>
                </a:solidFill>
              </a:rPr>
              <a:t>流体传动的地位及作用</a:t>
            </a:r>
            <a:endParaRPr lang="zh-CN" altLang="en-US" b="1"/>
          </a:p>
        </p:txBody>
      </p:sp>
      <p:grpSp>
        <p:nvGrpSpPr>
          <p:cNvPr id="4100" name="Group 13"/>
          <p:cNvGrpSpPr/>
          <p:nvPr/>
        </p:nvGrpSpPr>
        <p:grpSpPr bwMode="auto">
          <a:xfrm>
            <a:off x="2987675" y="3249613"/>
            <a:ext cx="5076825" cy="2122487"/>
            <a:chOff x="2426" y="1407"/>
            <a:chExt cx="3198" cy="1847"/>
          </a:xfrm>
        </p:grpSpPr>
        <p:sp>
          <p:nvSpPr>
            <p:cNvPr id="4115" name="AutoShape 6"/>
            <p:cNvSpPr/>
            <p:nvPr/>
          </p:nvSpPr>
          <p:spPr bwMode="auto">
            <a:xfrm>
              <a:off x="2426" y="1752"/>
              <a:ext cx="227" cy="1315"/>
            </a:xfrm>
            <a:prstGeom prst="leftBrace">
              <a:avLst>
                <a:gd name="adj1" fmla="val 48275"/>
                <a:gd name="adj2" fmla="val 50000"/>
              </a:avLst>
            </a:prstGeom>
            <a:noFill/>
            <a:ln w="3810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4116" name="Text Box 7"/>
            <p:cNvSpPr txBox="1">
              <a:spLocks noChangeArrowheads="1"/>
            </p:cNvSpPr>
            <p:nvPr/>
          </p:nvSpPr>
          <p:spPr bwMode="auto">
            <a:xfrm>
              <a:off x="2699" y="1706"/>
              <a:ext cx="1224" cy="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latin typeface="Arial" panose="020B0604020202020204" pitchFamily="34" charset="0"/>
                </a:rPr>
                <a:t>机械传动</a:t>
              </a:r>
              <a:endParaRPr lang="zh-CN" altLang="en-US" sz="2400" b="1">
                <a:latin typeface="Arial" panose="020B0604020202020204" pitchFamily="34" charset="0"/>
              </a:endParaRPr>
            </a:p>
            <a:p>
              <a:pPr eaLnBrk="1" hangingPunct="1">
                <a:spcBef>
                  <a:spcPct val="50000"/>
                </a:spcBef>
                <a:buFontTx/>
                <a:buNone/>
              </a:pPr>
              <a:r>
                <a:rPr lang="zh-CN" altLang="en-US" sz="2400" b="1">
                  <a:solidFill>
                    <a:srgbClr val="CC0000"/>
                  </a:solidFill>
                  <a:latin typeface="Arial" panose="020B0604020202020204" pitchFamily="34" charset="0"/>
                </a:rPr>
                <a:t>流体传动</a:t>
              </a:r>
              <a:endParaRPr lang="zh-CN" altLang="en-US" sz="2400" b="1">
                <a:solidFill>
                  <a:srgbClr val="CC0000"/>
                </a:solidFill>
                <a:latin typeface="Arial" panose="020B0604020202020204" pitchFamily="34" charset="0"/>
              </a:endParaRPr>
            </a:p>
            <a:p>
              <a:pPr eaLnBrk="1" hangingPunct="1">
                <a:spcBef>
                  <a:spcPct val="50000"/>
                </a:spcBef>
                <a:buFontTx/>
                <a:buNone/>
              </a:pPr>
              <a:r>
                <a:rPr lang="zh-CN" altLang="en-US" sz="2400" b="1">
                  <a:latin typeface="Arial" panose="020B0604020202020204" pitchFamily="34" charset="0"/>
                </a:rPr>
                <a:t>电气传动</a:t>
              </a:r>
              <a:endParaRPr lang="zh-CN" altLang="en-US" sz="2400" b="1">
                <a:latin typeface="Arial" panose="020B0604020202020204" pitchFamily="34" charset="0"/>
              </a:endParaRPr>
            </a:p>
          </p:txBody>
        </p:sp>
        <p:sp>
          <p:nvSpPr>
            <p:cNvPr id="4117" name="AutoShape 8"/>
            <p:cNvSpPr/>
            <p:nvPr/>
          </p:nvSpPr>
          <p:spPr bwMode="auto">
            <a:xfrm>
              <a:off x="3969" y="1797"/>
              <a:ext cx="226" cy="1179"/>
            </a:xfrm>
            <a:prstGeom prst="leftBrace">
              <a:avLst>
                <a:gd name="adj1" fmla="val 43473"/>
                <a:gd name="adj2" fmla="val 50000"/>
              </a:avLst>
            </a:prstGeom>
            <a:noFill/>
            <a:ln w="38100">
              <a:solidFill>
                <a:srgbClr val="CC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4118" name="Text Box 9"/>
            <p:cNvSpPr txBox="1">
              <a:spLocks noChangeArrowheads="1"/>
            </p:cNvSpPr>
            <p:nvPr/>
          </p:nvSpPr>
          <p:spPr bwMode="auto">
            <a:xfrm>
              <a:off x="4241" y="1407"/>
              <a:ext cx="1383" cy="1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latin typeface="Arial" panose="020B0604020202020204" pitchFamily="34" charset="0"/>
                </a:rPr>
                <a:t>气压传动</a:t>
              </a:r>
              <a:endParaRPr lang="zh-CN" altLang="en-US" sz="2400" b="1">
                <a:latin typeface="Arial" panose="020B0604020202020204" pitchFamily="34" charset="0"/>
              </a:endParaRPr>
            </a:p>
            <a:p>
              <a:pPr eaLnBrk="1" hangingPunct="1">
                <a:spcBef>
                  <a:spcPct val="50000"/>
                </a:spcBef>
                <a:buFontTx/>
                <a:buNone/>
              </a:pPr>
              <a:r>
                <a:rPr lang="zh-CN" altLang="en-US" sz="2400" b="1">
                  <a:solidFill>
                    <a:srgbClr val="FF0000"/>
                  </a:solidFill>
                  <a:latin typeface="Arial" panose="020B0604020202020204" pitchFamily="34" charset="0"/>
                </a:rPr>
                <a:t>液压传动</a:t>
              </a:r>
              <a:endParaRPr lang="zh-CN" altLang="en-US" sz="2400" b="1">
                <a:solidFill>
                  <a:srgbClr val="FF0000"/>
                </a:solidFill>
                <a:latin typeface="Arial" panose="020B0604020202020204" pitchFamily="34" charset="0"/>
              </a:endParaRPr>
            </a:p>
            <a:p>
              <a:pPr eaLnBrk="1" hangingPunct="1">
                <a:spcBef>
                  <a:spcPct val="50000"/>
                </a:spcBef>
                <a:buFontTx/>
                <a:buNone/>
              </a:pPr>
              <a:r>
                <a:rPr lang="zh-CN" altLang="en-US" sz="2400" b="1">
                  <a:latin typeface="Arial" panose="020B0604020202020204" pitchFamily="34" charset="0"/>
                </a:rPr>
                <a:t>液力传动</a:t>
              </a:r>
              <a:endParaRPr lang="en-US" altLang="zh-CN" sz="2400" b="1">
                <a:latin typeface="Arial" panose="020B0604020202020204" pitchFamily="34" charset="0"/>
              </a:endParaRPr>
            </a:p>
            <a:p>
              <a:pPr eaLnBrk="1" hangingPunct="1">
                <a:spcBef>
                  <a:spcPct val="50000"/>
                </a:spcBef>
                <a:buFontTx/>
                <a:buNone/>
              </a:pPr>
              <a:r>
                <a:rPr lang="zh-CN" altLang="en-US" sz="2400" b="1">
                  <a:latin typeface="Arial" panose="020B0604020202020204" pitchFamily="34" charset="0"/>
                </a:rPr>
                <a:t>液粘传动</a:t>
              </a:r>
              <a:endParaRPr lang="zh-CN" altLang="en-US" sz="2400" b="1">
                <a:latin typeface="Arial" panose="020B0604020202020204" pitchFamily="34" charset="0"/>
              </a:endParaRPr>
            </a:p>
          </p:txBody>
        </p:sp>
      </p:grpSp>
      <p:sp>
        <p:nvSpPr>
          <p:cNvPr id="4101" name="Text Box 10"/>
          <p:cNvSpPr txBox="1">
            <a:spLocks noChangeArrowheads="1"/>
          </p:cNvSpPr>
          <p:nvPr/>
        </p:nvSpPr>
        <p:spPr bwMode="auto">
          <a:xfrm>
            <a:off x="755650" y="4076700"/>
            <a:ext cx="2087563" cy="528638"/>
          </a:xfrm>
          <a:prstGeom prst="rect">
            <a:avLst/>
          </a:prstGeom>
          <a:noFill/>
          <a:ln w="9525" algn="ctr">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传动机构：</a:t>
            </a:r>
            <a:endParaRPr lang="zh-CN" altLang="en-US" sz="2800" b="1">
              <a:latin typeface="Arial" panose="020B0604020202020204" pitchFamily="34" charset="0"/>
            </a:endParaRPr>
          </a:p>
        </p:txBody>
      </p:sp>
      <p:sp>
        <p:nvSpPr>
          <p:cNvPr id="4102" name="Rectangle 15"/>
          <p:cNvSpPr>
            <a:spLocks noChangeArrowheads="1"/>
          </p:cNvSpPr>
          <p:nvPr/>
        </p:nvSpPr>
        <p:spPr bwMode="auto">
          <a:xfrm>
            <a:off x="1476375" y="2171700"/>
            <a:ext cx="1152525" cy="466725"/>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Arial" panose="020B0604020202020204" pitchFamily="34" charset="0"/>
              </a:rPr>
              <a:t>原动机</a:t>
            </a:r>
            <a:endParaRPr lang="zh-CN" altLang="en-US" sz="2400" b="1">
              <a:latin typeface="Arial" panose="020B0604020202020204" pitchFamily="34" charset="0"/>
            </a:endParaRPr>
          </a:p>
        </p:txBody>
      </p:sp>
      <p:sp>
        <p:nvSpPr>
          <p:cNvPr id="4103" name="Rectangle 16"/>
          <p:cNvSpPr>
            <a:spLocks noChangeArrowheads="1"/>
          </p:cNvSpPr>
          <p:nvPr/>
        </p:nvSpPr>
        <p:spPr bwMode="auto">
          <a:xfrm>
            <a:off x="3348038" y="2098675"/>
            <a:ext cx="1800225" cy="528638"/>
          </a:xfrm>
          <a:prstGeom prst="rect">
            <a:avLst/>
          </a:prstGeom>
          <a:noFill/>
          <a:ln w="9525" algn="ctr">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传动机构              </a:t>
            </a:r>
            <a:endParaRPr lang="zh-CN" altLang="en-US" sz="2800" b="1">
              <a:latin typeface="Arial" panose="020B0604020202020204" pitchFamily="34" charset="0"/>
            </a:endParaRPr>
          </a:p>
        </p:txBody>
      </p:sp>
      <p:sp>
        <p:nvSpPr>
          <p:cNvPr id="4104" name="Rectangle 17"/>
          <p:cNvSpPr>
            <a:spLocks noChangeArrowheads="1"/>
          </p:cNvSpPr>
          <p:nvPr/>
        </p:nvSpPr>
        <p:spPr bwMode="auto">
          <a:xfrm>
            <a:off x="755650" y="1438275"/>
            <a:ext cx="2087563" cy="528638"/>
          </a:xfrm>
          <a:prstGeom prst="rect">
            <a:avLst/>
          </a:prstGeom>
          <a:noFill/>
          <a:ln w="9525" algn="ctr">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800" b="1">
                <a:latin typeface="Arial" panose="020B0604020202020204" pitchFamily="34" charset="0"/>
              </a:rPr>
              <a:t>机械系统：</a:t>
            </a:r>
            <a:endParaRPr lang="zh-CN" altLang="en-US" sz="2800" b="1">
              <a:latin typeface="Arial" panose="020B0604020202020204" pitchFamily="34" charset="0"/>
            </a:endParaRPr>
          </a:p>
        </p:txBody>
      </p:sp>
      <p:sp>
        <p:nvSpPr>
          <p:cNvPr id="4105" name="Rectangle 18"/>
          <p:cNvSpPr>
            <a:spLocks noChangeArrowheads="1"/>
          </p:cNvSpPr>
          <p:nvPr/>
        </p:nvSpPr>
        <p:spPr bwMode="auto">
          <a:xfrm>
            <a:off x="5580063" y="2171700"/>
            <a:ext cx="1584325" cy="466725"/>
          </a:xfrm>
          <a:prstGeom prst="rect">
            <a:avLst/>
          </a:prstGeom>
          <a:noFill/>
          <a:ln w="9525" algn="ctr">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400" b="1">
                <a:latin typeface="Arial" panose="020B0604020202020204" pitchFamily="34" charset="0"/>
              </a:rPr>
              <a:t>工作机构</a:t>
            </a:r>
            <a:endParaRPr lang="zh-CN" altLang="en-US" sz="2400" b="1">
              <a:latin typeface="Arial" panose="020B0604020202020204" pitchFamily="34" charset="0"/>
            </a:endParaRPr>
          </a:p>
        </p:txBody>
      </p:sp>
      <p:sp>
        <p:nvSpPr>
          <p:cNvPr id="4106" name="Text Box 19"/>
          <p:cNvSpPr txBox="1">
            <a:spLocks noChangeArrowheads="1"/>
          </p:cNvSpPr>
          <p:nvPr/>
        </p:nvSpPr>
        <p:spPr bwMode="auto">
          <a:xfrm>
            <a:off x="3348038" y="2890838"/>
            <a:ext cx="1800225" cy="466725"/>
          </a:xfrm>
          <a:prstGeom prst="rect">
            <a:avLst/>
          </a:prstGeom>
          <a:noFill/>
          <a:ln w="9525" algn="ctr">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400" b="1">
                <a:latin typeface="Arial" panose="020B0604020202020204" pitchFamily="34" charset="0"/>
              </a:rPr>
              <a:t>控制系统</a:t>
            </a:r>
            <a:endParaRPr lang="zh-CN" altLang="en-US" sz="2400" b="1">
              <a:latin typeface="Arial" panose="020B0604020202020204" pitchFamily="34" charset="0"/>
            </a:endParaRPr>
          </a:p>
        </p:txBody>
      </p:sp>
      <p:cxnSp>
        <p:nvCxnSpPr>
          <p:cNvPr id="4107" name="AutoShape 21"/>
          <p:cNvCxnSpPr>
            <a:cxnSpLocks noChangeShapeType="1"/>
            <a:stCxn id="4103" idx="3"/>
            <a:endCxn id="4105" idx="1"/>
          </p:cNvCxnSpPr>
          <p:nvPr/>
        </p:nvCxnSpPr>
        <p:spPr bwMode="auto">
          <a:xfrm>
            <a:off x="5148263" y="2363788"/>
            <a:ext cx="431800" cy="41275"/>
          </a:xfrm>
          <a:prstGeom prst="straightConnector1">
            <a:avLst/>
          </a:prstGeom>
          <a:noFill/>
          <a:ln w="2857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8" name="AutoShape 22"/>
          <p:cNvCxnSpPr>
            <a:cxnSpLocks noChangeShapeType="1"/>
            <a:stCxn id="4102" idx="3"/>
            <a:endCxn id="4103" idx="1"/>
          </p:cNvCxnSpPr>
          <p:nvPr/>
        </p:nvCxnSpPr>
        <p:spPr bwMode="auto">
          <a:xfrm flipV="1">
            <a:off x="2628900" y="2363788"/>
            <a:ext cx="719138" cy="41275"/>
          </a:xfrm>
          <a:prstGeom prst="straightConnector1">
            <a:avLst/>
          </a:prstGeom>
          <a:noFill/>
          <a:ln w="2857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09" name="AutoShape 23"/>
          <p:cNvCxnSpPr>
            <a:cxnSpLocks noChangeShapeType="1"/>
            <a:stCxn id="4106" idx="0"/>
            <a:endCxn id="4103" idx="2"/>
          </p:cNvCxnSpPr>
          <p:nvPr/>
        </p:nvCxnSpPr>
        <p:spPr bwMode="auto">
          <a:xfrm flipV="1">
            <a:off x="4248150" y="2627313"/>
            <a:ext cx="0" cy="263525"/>
          </a:xfrm>
          <a:prstGeom prst="straightConnector1">
            <a:avLst/>
          </a:prstGeom>
          <a:noFill/>
          <a:ln w="28575">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0" name="AutoShape 24"/>
          <p:cNvCxnSpPr>
            <a:cxnSpLocks noChangeShapeType="1"/>
            <a:stCxn id="4106" idx="1"/>
            <a:endCxn id="4102" idx="2"/>
          </p:cNvCxnSpPr>
          <p:nvPr/>
        </p:nvCxnSpPr>
        <p:spPr bwMode="auto">
          <a:xfrm rot="10800000">
            <a:off x="2052638" y="2638425"/>
            <a:ext cx="1295400" cy="485775"/>
          </a:xfrm>
          <a:prstGeom prst="bentConnector2">
            <a:avLst/>
          </a:prstGeom>
          <a:noFill/>
          <a:ln w="28575">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1" name="AutoShape 25"/>
          <p:cNvCxnSpPr>
            <a:cxnSpLocks noChangeShapeType="1"/>
            <a:stCxn id="4106" idx="3"/>
            <a:endCxn id="4105" idx="2"/>
          </p:cNvCxnSpPr>
          <p:nvPr/>
        </p:nvCxnSpPr>
        <p:spPr bwMode="auto">
          <a:xfrm flipV="1">
            <a:off x="5148263" y="2638425"/>
            <a:ext cx="1223962" cy="485775"/>
          </a:xfrm>
          <a:prstGeom prst="bentConnector2">
            <a:avLst/>
          </a:prstGeom>
          <a:noFill/>
          <a:ln w="28575">
            <a:solidFill>
              <a:srgbClr val="CC0000"/>
            </a:solidFill>
            <a:miter lim="800000"/>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2" name="Text Box 26"/>
          <p:cNvSpPr txBox="1">
            <a:spLocks noChangeArrowheads="1"/>
          </p:cNvSpPr>
          <p:nvPr/>
        </p:nvSpPr>
        <p:spPr bwMode="auto">
          <a:xfrm>
            <a:off x="755650" y="5589588"/>
            <a:ext cx="2808288" cy="528637"/>
          </a:xfrm>
          <a:prstGeom prst="rect">
            <a:avLst/>
          </a:prstGeom>
          <a:noFill/>
          <a:ln w="9525">
            <a:solidFill>
              <a:srgbClr val="CC0000"/>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latin typeface="Arial" panose="020B0604020202020204" pitchFamily="34" charset="0"/>
              </a:rPr>
              <a:t>传动机构作用：</a:t>
            </a:r>
            <a:endParaRPr lang="zh-CN" altLang="en-US" sz="2800" b="1">
              <a:latin typeface="Arial" panose="020B0604020202020204" pitchFamily="34" charset="0"/>
            </a:endParaRPr>
          </a:p>
        </p:txBody>
      </p:sp>
      <p:sp>
        <p:nvSpPr>
          <p:cNvPr id="10269" name="Text Box 29"/>
          <p:cNvSpPr txBox="1">
            <a:spLocks noChangeArrowheads="1"/>
          </p:cNvSpPr>
          <p:nvPr/>
        </p:nvSpPr>
        <p:spPr bwMode="auto">
          <a:xfrm>
            <a:off x="3708400" y="5373688"/>
            <a:ext cx="4752975" cy="1169987"/>
          </a:xfrm>
          <a:prstGeom prst="rect">
            <a:avLst/>
          </a:prstGeom>
          <a:solidFill>
            <a:schemeClr val="bg1"/>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latin typeface="Arial" panose="020B0604020202020204" pitchFamily="34" charset="0"/>
              </a:rPr>
              <a:t>运动形式的转换</a:t>
            </a:r>
            <a:endParaRPr lang="zh-CN" altLang="en-US" sz="2800" b="1">
              <a:latin typeface="Arial" panose="020B0604020202020204" pitchFamily="34" charset="0"/>
            </a:endParaRPr>
          </a:p>
          <a:p>
            <a:pPr eaLnBrk="1" hangingPunct="1">
              <a:spcBef>
                <a:spcPct val="50000"/>
              </a:spcBef>
              <a:buFontTx/>
              <a:buNone/>
            </a:pPr>
            <a:endParaRPr lang="en-US" altLang="zh-CN" sz="2800" b="1">
              <a:latin typeface="Arial" panose="020B0604020202020204" pitchFamily="34" charset="0"/>
            </a:endParaRPr>
          </a:p>
        </p:txBody>
      </p:sp>
      <p:sp>
        <p:nvSpPr>
          <p:cNvPr id="10267" name="Text Box 27"/>
          <p:cNvSpPr txBox="1">
            <a:spLocks noChangeArrowheads="1"/>
          </p:cNvSpPr>
          <p:nvPr/>
        </p:nvSpPr>
        <p:spPr bwMode="auto">
          <a:xfrm>
            <a:off x="3708400" y="5373688"/>
            <a:ext cx="4752975" cy="1169987"/>
          </a:xfrm>
          <a:prstGeom prst="rect">
            <a:avLst/>
          </a:prstGeom>
          <a:solidFill>
            <a:schemeClr val="bg1"/>
          </a:solidFill>
          <a:ln w="9525">
            <a:solidFill>
              <a:srgbClr val="CC00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latin typeface="Arial" panose="020B0604020202020204" pitchFamily="34" charset="0"/>
              </a:rPr>
              <a:t>实现原动机与工作机构之间</a:t>
            </a:r>
            <a:endParaRPr lang="zh-CN" altLang="en-US" sz="2800" b="1">
              <a:latin typeface="Arial" panose="020B0604020202020204" pitchFamily="34" charset="0"/>
            </a:endParaRPr>
          </a:p>
          <a:p>
            <a:pPr eaLnBrk="1" hangingPunct="1">
              <a:spcBef>
                <a:spcPct val="50000"/>
              </a:spcBef>
              <a:buFontTx/>
              <a:buNone/>
            </a:pPr>
            <a:r>
              <a:rPr lang="zh-CN" altLang="en-US" sz="2800" b="1">
                <a:latin typeface="Arial" panose="020B0604020202020204" pitchFamily="34" charset="0"/>
              </a:rPr>
              <a:t>运动特性的合理匹配</a:t>
            </a:r>
            <a:endParaRPr lang="zh-CN" altLang="en-US" sz="28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268"/>
                                        </p:tgtEl>
                                        <p:attrNameLst>
                                          <p:attrName>style.visibility</p:attrName>
                                        </p:attrNameLst>
                                      </p:cBhvr>
                                      <p:to>
                                        <p:strVal val="visible"/>
                                      </p:to>
                                    </p:set>
                                    <p:animEffect transition="in" filter="blinds(horizontal)">
                                      <p:cBhvr>
                                        <p:cTn id="7" dur="500"/>
                                        <p:tgtEl>
                                          <p:spTgt spid="1026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269"/>
                                        </p:tgtEl>
                                        <p:attrNameLst>
                                          <p:attrName>style.visibility</p:attrName>
                                        </p:attrNameLst>
                                      </p:cBhvr>
                                      <p:to>
                                        <p:strVal val="visible"/>
                                      </p:to>
                                    </p:set>
                                    <p:animEffect transition="in" filter="blinds(horizontal)">
                                      <p:cBhvr>
                                        <p:cTn id="12" dur="500"/>
                                        <p:tgtEl>
                                          <p:spTgt spid="1026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0267"/>
                                        </p:tgtEl>
                                        <p:attrNameLst>
                                          <p:attrName>style.visibility</p:attrName>
                                        </p:attrNameLst>
                                      </p:cBhvr>
                                      <p:to>
                                        <p:strVal val="visible"/>
                                      </p:to>
                                    </p:set>
                                    <p:animEffect transition="in" filter="blinds(horizontal)">
                                      <p:cBhvr>
                                        <p:cTn id="17" dur="500"/>
                                        <p:tgtEl>
                                          <p:spTgt spid="10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8" grpId="0" animBg="1"/>
      <p:bldP spid="10269" grpId="0" animBg="1"/>
      <p:bldP spid="1026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8.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基本原理</a:t>
            </a:r>
            <a:endParaRPr lang="zh-CN" altLang="en-US" sz="2800" b="1">
              <a:solidFill>
                <a:srgbClr val="CC0000"/>
              </a:solidFill>
            </a:endParaRPr>
          </a:p>
        </p:txBody>
      </p:sp>
      <p:sp>
        <p:nvSpPr>
          <p:cNvPr id="24579" name="Text Box 3"/>
          <p:cNvSpPr txBox="1">
            <a:spLocks noChangeArrowheads="1"/>
          </p:cNvSpPr>
          <p:nvPr/>
        </p:nvSpPr>
        <p:spPr bwMode="auto">
          <a:xfrm>
            <a:off x="466725" y="1009650"/>
            <a:ext cx="7775575"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基本理论：</a:t>
            </a:r>
            <a:endParaRPr lang="zh-CN" altLang="en-US" sz="2400" b="1">
              <a:solidFill>
                <a:srgbClr val="CC0000"/>
              </a:solidFill>
              <a:latin typeface="Arial" panose="020B0604020202020204" pitchFamily="34" charset="0"/>
            </a:endParaRPr>
          </a:p>
          <a:p>
            <a:pPr eaLnBrk="1" hangingPunct="1">
              <a:spcBef>
                <a:spcPct val="50000"/>
              </a:spcBef>
              <a:buFontTx/>
              <a:buNone/>
            </a:pPr>
            <a:r>
              <a:rPr kumimoji="1" lang="zh-CN" altLang="en-US" sz="2400" b="1">
                <a:solidFill>
                  <a:schemeClr val="tx2"/>
                </a:solidFill>
                <a:latin typeface="Arial" panose="020B0604020202020204" pitchFamily="34" charset="0"/>
              </a:rPr>
              <a:t>帕斯卡原理（静压传递原理）：在密闭的容器内，施加于静止液体上的压力将以等值同时传到液体各点。</a:t>
            </a:r>
            <a:endParaRPr kumimoji="1" lang="zh-CN" altLang="en-US" sz="2400" b="1">
              <a:solidFill>
                <a:schemeClr val="tx2"/>
              </a:solidFill>
              <a:latin typeface="Arial" panose="020B0604020202020204" pitchFamily="34" charset="0"/>
            </a:endParaRPr>
          </a:p>
          <a:p>
            <a:pPr eaLnBrk="1" hangingPunct="1">
              <a:spcBef>
                <a:spcPct val="50000"/>
              </a:spcBef>
              <a:buFontTx/>
              <a:buNone/>
            </a:pPr>
            <a:endParaRPr lang="en-US" altLang="zh-CN" sz="2400" b="1">
              <a:solidFill>
                <a:schemeClr val="tx2"/>
              </a:solidFill>
              <a:latin typeface="Arial" panose="020B0604020202020204" pitchFamily="34" charset="0"/>
            </a:endParaRPr>
          </a:p>
        </p:txBody>
      </p:sp>
      <p:pic>
        <p:nvPicPr>
          <p:cNvPr id="24580" name="Picture 54"/>
          <p:cNvPicPr>
            <a:picLocks noChangeAspect="1" noChangeArrowheads="1"/>
          </p:cNvPicPr>
          <p:nvPr/>
        </p:nvPicPr>
        <p:blipFill>
          <a:blip r:embed="rId1">
            <a:extLst>
              <a:ext uri="{28A0092B-C50C-407E-A947-70E740481C1C}">
                <a14:useLocalDpi xmlns:a14="http://schemas.microsoft.com/office/drawing/2010/main" val="0"/>
              </a:ext>
            </a:extLst>
          </a:blip>
          <a:srcRect r="2591" b="15088"/>
          <a:stretch>
            <a:fillRect/>
          </a:stretch>
        </p:blipFill>
        <p:spPr bwMode="auto">
          <a:xfrm>
            <a:off x="538163" y="2376488"/>
            <a:ext cx="4968875" cy="244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5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3075" y="5545138"/>
            <a:ext cx="1143000" cy="582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2" name="Picture 6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63" y="5545138"/>
            <a:ext cx="3740150" cy="590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3" name="Rectangle 65"/>
          <p:cNvSpPr>
            <a:spLocks noChangeArrowheads="1"/>
          </p:cNvSpPr>
          <p:nvPr/>
        </p:nvSpPr>
        <p:spPr bwMode="auto">
          <a:xfrm>
            <a:off x="466725" y="4968875"/>
            <a:ext cx="4451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kumimoji="1" lang="zh-CN" altLang="en-US" sz="2400" b="1">
                <a:solidFill>
                  <a:schemeClr val="tx2"/>
                </a:solidFill>
                <a:latin typeface="Arial" panose="020B0604020202020204" pitchFamily="34" charset="0"/>
              </a:rPr>
              <a:t>流体的伯努利方程（能量守恒）</a:t>
            </a:r>
            <a:endParaRPr kumimoji="1" lang="zh-CN" altLang="en-US" sz="2400" b="1">
              <a:solidFill>
                <a:schemeClr val="tx2"/>
              </a:solidFill>
              <a:latin typeface="Arial" panose="020B0604020202020204" pitchFamily="34" charset="0"/>
            </a:endParaRPr>
          </a:p>
        </p:txBody>
      </p:sp>
      <p:pic>
        <p:nvPicPr>
          <p:cNvPr id="18" name="Picture 19" descr="yeyagngyuanli"/>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5578475" y="2636838"/>
            <a:ext cx="3170238"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8.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基本原理</a:t>
            </a:r>
            <a:endParaRPr lang="zh-CN" altLang="en-US" sz="2800" b="1">
              <a:solidFill>
                <a:srgbClr val="CC0000"/>
              </a:solidFill>
            </a:endParaRPr>
          </a:p>
        </p:txBody>
      </p:sp>
      <p:pic>
        <p:nvPicPr>
          <p:cNvPr id="26627" name="图片 2"/>
          <p:cNvPicPr>
            <a:picLocks noChangeAspect="1" noChangeArrowheads="1"/>
          </p:cNvPicPr>
          <p:nvPr/>
        </p:nvPicPr>
        <p:blipFill>
          <a:blip r:embed="rId1">
            <a:extLst>
              <a:ext uri="{28A0092B-C50C-407E-A947-70E740481C1C}">
                <a14:useLocalDpi xmlns:a14="http://schemas.microsoft.com/office/drawing/2010/main" val="0"/>
              </a:ext>
            </a:extLst>
          </a:blip>
          <a:srcRect l="19289" t="13602" r="21651" b="12199"/>
          <a:stretch>
            <a:fillRect/>
          </a:stretch>
        </p:blipFill>
        <p:spPr bwMode="auto">
          <a:xfrm>
            <a:off x="539750" y="836613"/>
            <a:ext cx="7140575" cy="5045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文本框 3"/>
          <p:cNvSpPr txBox="1">
            <a:spLocks noChangeArrowheads="1"/>
          </p:cNvSpPr>
          <p:nvPr/>
        </p:nvSpPr>
        <p:spPr bwMode="auto">
          <a:xfrm>
            <a:off x="565150" y="5991225"/>
            <a:ext cx="74882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p"/>
            </a:pPr>
            <a:r>
              <a:rPr lang="zh-CN" altLang="en-US" sz="2400" b="1">
                <a:latin typeface="黑体" panose="02010609060101010101" pitchFamily="49" charset="-122"/>
                <a:ea typeface="黑体" panose="02010609060101010101" pitchFamily="49" charset="-122"/>
              </a:rPr>
              <a:t>基本原理：压力由负载决定；速度由流量决定</a:t>
            </a:r>
            <a:endParaRPr lang="zh-CN" altLang="en-US" sz="2400" b="1">
              <a:latin typeface="黑体" panose="02010609060101010101" pitchFamily="49" charset="-122"/>
              <a:ea typeface="黑体" panose="02010609060101010101" pitchFamily="49"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9.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组成、术语与符号</a:t>
            </a:r>
            <a:endParaRPr lang="zh-CN" altLang="en-US" sz="2800" b="1">
              <a:solidFill>
                <a:srgbClr val="CC0000"/>
              </a:solidFill>
            </a:endParaRPr>
          </a:p>
        </p:txBody>
      </p:sp>
      <p:sp>
        <p:nvSpPr>
          <p:cNvPr id="28675" name="文本框 4"/>
          <p:cNvSpPr txBox="1">
            <a:spLocks noChangeArrowheads="1"/>
          </p:cNvSpPr>
          <p:nvPr/>
        </p:nvSpPr>
        <p:spPr bwMode="auto">
          <a:xfrm>
            <a:off x="863600" y="5991225"/>
            <a:ext cx="7416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400">
                <a:latin typeface="黑体" panose="02010609060101010101" pitchFamily="49" charset="-122"/>
                <a:ea typeface="黑体" panose="02010609060101010101" pitchFamily="49" charset="-122"/>
              </a:rPr>
              <a:t>组成：动力源</a:t>
            </a:r>
            <a:r>
              <a:rPr lang="en-US" altLang="zh-CN" sz="2400">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执行元件</a:t>
            </a:r>
            <a:r>
              <a:rPr lang="en-US" altLang="zh-CN" sz="2400">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控制阀</a:t>
            </a:r>
            <a:r>
              <a:rPr lang="en-US" altLang="zh-CN" sz="2400">
                <a:latin typeface="黑体" panose="02010609060101010101" pitchFamily="49" charset="-122"/>
                <a:ea typeface="黑体" panose="02010609060101010101" pitchFamily="49" charset="-122"/>
              </a:rPr>
              <a:t>+</a:t>
            </a:r>
            <a:r>
              <a:rPr lang="zh-CN" altLang="en-US" sz="2400">
                <a:latin typeface="黑体" panose="02010609060101010101" pitchFamily="49" charset="-122"/>
                <a:ea typeface="黑体" panose="02010609060101010101" pitchFamily="49" charset="-122"/>
              </a:rPr>
              <a:t>辅助元件</a:t>
            </a:r>
            <a:endParaRPr lang="zh-CN" altLang="en-US" sz="2400">
              <a:latin typeface="黑体" panose="02010609060101010101" pitchFamily="49" charset="-122"/>
              <a:ea typeface="黑体" panose="02010609060101010101" pitchFamily="49" charset="-122"/>
            </a:endParaRPr>
          </a:p>
        </p:txBody>
      </p:sp>
      <p:pic>
        <p:nvPicPr>
          <p:cNvPr id="28676" name="1T1.EPS" descr="id:2147502510;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3463" y="836613"/>
            <a:ext cx="2922587" cy="446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7" name="图片 6"/>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6157913" y="5472113"/>
            <a:ext cx="2997200"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350838" y="981075"/>
            <a:ext cx="5668962" cy="4875213"/>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indent="266700">
              <a:lnSpc>
                <a:spcPct val="200000"/>
              </a:lnSpc>
              <a:spcAft>
                <a:spcPts val="0"/>
              </a:spcAft>
              <a:defRPr/>
            </a:pPr>
            <a:r>
              <a:rPr lang="en-US" altLang="zh-CN" b="1" dirty="0">
                <a:solidFill>
                  <a:srgbClr val="000000"/>
                </a:solidFill>
                <a:latin typeface="+mn-ea"/>
                <a:cs typeface="Times New Roman" panose="02020603050405020304" pitchFamily="18" charset="0"/>
              </a:rPr>
              <a:t>1)</a:t>
            </a:r>
            <a:r>
              <a:rPr lang="zh-CN" altLang="zh-CN" b="1" dirty="0">
                <a:solidFill>
                  <a:srgbClr val="FF0000"/>
                </a:solidFill>
                <a:latin typeface="+mn-ea"/>
                <a:cs typeface="Times New Roman" panose="02020603050405020304" pitchFamily="18" charset="0"/>
              </a:rPr>
              <a:t>能源装置</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把机械能转换成油液液压能的装置。</a:t>
            </a:r>
            <a:r>
              <a:rPr lang="zh-CN" altLang="en-US" b="1" dirty="0">
                <a:solidFill>
                  <a:srgbClr val="000000"/>
                </a:solidFill>
                <a:latin typeface="+mn-ea"/>
                <a:cs typeface="Times New Roman" panose="02020603050405020304" pitchFamily="18" charset="0"/>
              </a:rPr>
              <a:t>如</a:t>
            </a:r>
            <a:r>
              <a:rPr lang="zh-CN" altLang="zh-CN" b="1" dirty="0">
                <a:solidFill>
                  <a:srgbClr val="000000"/>
                </a:solidFill>
                <a:latin typeface="+mn-ea"/>
                <a:cs typeface="Times New Roman" panose="02020603050405020304" pitchFamily="18" charset="0"/>
              </a:rPr>
              <a:t>液压泵</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给液压系统提供压力油。</a:t>
            </a:r>
            <a:endParaRPr lang="zh-CN" altLang="zh-CN" b="1" dirty="0">
              <a:solidFill>
                <a:srgbClr val="000000"/>
              </a:solidFill>
              <a:latin typeface="+mn-ea"/>
              <a:cs typeface="Times New Roman" panose="02020603050405020304" pitchFamily="18" charset="0"/>
            </a:endParaRPr>
          </a:p>
          <a:p>
            <a:pPr indent="266700">
              <a:lnSpc>
                <a:spcPct val="150000"/>
              </a:lnSpc>
              <a:spcAft>
                <a:spcPts val="0"/>
              </a:spcAft>
              <a:defRPr/>
            </a:pPr>
            <a:r>
              <a:rPr lang="en-US" altLang="zh-CN" b="1" dirty="0">
                <a:solidFill>
                  <a:srgbClr val="000000"/>
                </a:solidFill>
                <a:latin typeface="+mn-ea"/>
                <a:cs typeface="Times New Roman" panose="02020603050405020304" pitchFamily="18" charset="0"/>
              </a:rPr>
              <a:t>2)</a:t>
            </a:r>
            <a:r>
              <a:rPr lang="zh-CN" altLang="zh-CN" b="1" dirty="0">
                <a:solidFill>
                  <a:srgbClr val="FF0000"/>
                </a:solidFill>
                <a:latin typeface="+mn-ea"/>
                <a:cs typeface="Times New Roman" panose="02020603050405020304" pitchFamily="18" charset="0"/>
              </a:rPr>
              <a:t>执行装置</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把油液的液压能转换成机械能的装置。作直线运动的液压缸</a:t>
            </a:r>
            <a:r>
              <a:rPr lang="en-US" altLang="zh-CN" b="1" dirty="0">
                <a:solidFill>
                  <a:srgbClr val="000000"/>
                </a:solidFill>
                <a:latin typeface="+mn-ea"/>
                <a:cs typeface="Times New Roman" panose="02020603050405020304" pitchFamily="18" charset="0"/>
              </a:rPr>
              <a:t>,</a:t>
            </a:r>
            <a:r>
              <a:rPr lang="zh-CN" altLang="en-US" b="1" dirty="0">
                <a:solidFill>
                  <a:srgbClr val="000000"/>
                </a:solidFill>
                <a:latin typeface="+mn-ea"/>
                <a:cs typeface="Times New Roman" panose="02020603050405020304" pitchFamily="18" charset="0"/>
              </a:rPr>
              <a:t>或</a:t>
            </a:r>
            <a:r>
              <a:rPr lang="zh-CN" altLang="zh-CN" b="1" dirty="0">
                <a:solidFill>
                  <a:srgbClr val="000000"/>
                </a:solidFill>
                <a:latin typeface="+mn-ea"/>
                <a:cs typeface="Times New Roman" panose="02020603050405020304" pitchFamily="18" charset="0"/>
              </a:rPr>
              <a:t>作旋转运动的液压马达</a:t>
            </a:r>
            <a:r>
              <a:rPr lang="zh-CN" altLang="en-US" b="1" dirty="0">
                <a:solidFill>
                  <a:srgbClr val="000000"/>
                </a:solidFill>
                <a:latin typeface="+mn-ea"/>
                <a:cs typeface="Times New Roman" panose="02020603050405020304" pitchFamily="18" charset="0"/>
              </a:rPr>
              <a:t>，或</a:t>
            </a:r>
            <a:r>
              <a:rPr lang="zh-CN" altLang="zh-CN" b="1" dirty="0">
                <a:solidFill>
                  <a:srgbClr val="000000"/>
                </a:solidFill>
                <a:latin typeface="+mn-ea"/>
                <a:cs typeface="Times New Roman" panose="02020603050405020304" pitchFamily="18" charset="0"/>
              </a:rPr>
              <a:t>。</a:t>
            </a:r>
            <a:endParaRPr lang="zh-CN" altLang="zh-CN" b="1" dirty="0">
              <a:solidFill>
                <a:srgbClr val="000000"/>
              </a:solidFill>
              <a:latin typeface="+mn-ea"/>
              <a:cs typeface="Times New Roman" panose="02020603050405020304" pitchFamily="18" charset="0"/>
            </a:endParaRPr>
          </a:p>
          <a:p>
            <a:pPr indent="266700">
              <a:lnSpc>
                <a:spcPct val="150000"/>
              </a:lnSpc>
              <a:spcAft>
                <a:spcPts val="0"/>
              </a:spcAft>
              <a:defRPr/>
            </a:pPr>
            <a:r>
              <a:rPr lang="en-US" altLang="zh-CN" b="1" dirty="0">
                <a:solidFill>
                  <a:srgbClr val="000000"/>
                </a:solidFill>
                <a:latin typeface="+mn-ea"/>
                <a:cs typeface="Times New Roman" panose="02020603050405020304" pitchFamily="18" charset="0"/>
              </a:rPr>
              <a:t>3)</a:t>
            </a:r>
            <a:r>
              <a:rPr lang="zh-CN" altLang="zh-CN" b="1" dirty="0">
                <a:solidFill>
                  <a:srgbClr val="FF0000"/>
                </a:solidFill>
                <a:latin typeface="+mn-ea"/>
                <a:cs typeface="Times New Roman" panose="02020603050405020304" pitchFamily="18" charset="0"/>
              </a:rPr>
              <a:t>控制调节装置</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对系统中油液压力、流量或流动方向进行控制或调节的装置。如溢流阀、节流阀、换向阀、开停阀等。不同组合形成不同功能的液压系统。</a:t>
            </a:r>
            <a:endParaRPr lang="zh-CN" altLang="zh-CN" b="1" dirty="0">
              <a:solidFill>
                <a:srgbClr val="000000"/>
              </a:solidFill>
              <a:latin typeface="+mn-ea"/>
              <a:cs typeface="Times New Roman" panose="02020603050405020304" pitchFamily="18" charset="0"/>
            </a:endParaRPr>
          </a:p>
          <a:p>
            <a:pPr indent="266700">
              <a:lnSpc>
                <a:spcPct val="150000"/>
              </a:lnSpc>
              <a:spcAft>
                <a:spcPts val="0"/>
              </a:spcAft>
              <a:defRPr/>
            </a:pPr>
            <a:r>
              <a:rPr lang="en-US" altLang="zh-CN" b="1" dirty="0">
                <a:solidFill>
                  <a:srgbClr val="000000"/>
                </a:solidFill>
                <a:latin typeface="+mn-ea"/>
                <a:cs typeface="Times New Roman" panose="02020603050405020304" pitchFamily="18" charset="0"/>
              </a:rPr>
              <a:t>4)</a:t>
            </a:r>
            <a:r>
              <a:rPr lang="zh-CN" altLang="zh-CN" b="1" dirty="0">
                <a:solidFill>
                  <a:srgbClr val="FF0000"/>
                </a:solidFill>
                <a:latin typeface="+mn-ea"/>
                <a:cs typeface="Times New Roman" panose="02020603050405020304" pitchFamily="18" charset="0"/>
              </a:rPr>
              <a:t>辅助装置</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上述三部分以外的其他装置</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例如上例中的油箱、过滤器、油管等。</a:t>
            </a:r>
            <a:endParaRPr lang="zh-CN" altLang="zh-CN" b="1" dirty="0">
              <a:solidFill>
                <a:srgbClr val="000000"/>
              </a:solidFill>
              <a:latin typeface="+mn-ea"/>
              <a:cs typeface="Times New Roman" panose="02020603050405020304" pitchFamily="18"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9.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组成、术语与符号</a:t>
            </a:r>
            <a:endParaRPr lang="zh-CN" altLang="en-US" sz="2800" b="1">
              <a:solidFill>
                <a:srgbClr val="CC0000"/>
              </a:solidFill>
            </a:endParaRPr>
          </a:p>
        </p:txBody>
      </p:sp>
      <p:pic>
        <p:nvPicPr>
          <p:cNvPr id="30723" name="1T2.EPS" descr="id:2147502517;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59563" y="1978025"/>
            <a:ext cx="2184400" cy="455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24" name="1T1.EPS" descr="id:2147502510;FounderCES"/>
          <p:cNvPicPr>
            <a:picLocks noChangeAspect="1" noChangeArrowheads="1"/>
          </p:cNvPicPr>
          <p:nvPr/>
        </p:nvPicPr>
        <p:blipFill>
          <a:blip r:embed="rId2">
            <a:extLst>
              <a:ext uri="{28A0092B-C50C-407E-A947-70E740481C1C}">
                <a14:useLocalDpi xmlns:a14="http://schemas.microsoft.com/office/drawing/2010/main" val="0"/>
              </a:ext>
            </a:extLst>
          </a:blip>
          <a:srcRect r="37918"/>
          <a:stretch>
            <a:fillRect/>
          </a:stretch>
        </p:blipFill>
        <p:spPr bwMode="auto">
          <a:xfrm>
            <a:off x="395288" y="2109788"/>
            <a:ext cx="2252662" cy="450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5" name="文本框 19"/>
          <p:cNvSpPr txBox="1">
            <a:spLocks noChangeArrowheads="1"/>
          </p:cNvSpPr>
          <p:nvPr/>
        </p:nvSpPr>
        <p:spPr bwMode="auto">
          <a:xfrm>
            <a:off x="1331913" y="1028700"/>
            <a:ext cx="57023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2000">
                <a:solidFill>
                  <a:srgbClr val="184972"/>
                </a:solidFill>
                <a:latin typeface="黑体" panose="02010609060101010101" pitchFamily="49" charset="-122"/>
                <a:ea typeface="黑体" panose="02010609060101010101" pitchFamily="49" charset="-122"/>
              </a:rPr>
              <a:t>液压系统图的图形符号</a:t>
            </a:r>
            <a:endParaRPr lang="zh-CN" altLang="en-US" sz="2000">
              <a:solidFill>
                <a:srgbClr val="184972"/>
              </a:solidFill>
              <a:latin typeface="黑体" panose="02010609060101010101" pitchFamily="49" charset="-122"/>
              <a:ea typeface="黑体" panose="02010609060101010101" pitchFamily="49" charset="-122"/>
            </a:endParaRPr>
          </a:p>
        </p:txBody>
      </p:sp>
      <p:sp>
        <p:nvSpPr>
          <p:cNvPr id="12" name="直角三角形 11"/>
          <p:cNvSpPr/>
          <p:nvPr/>
        </p:nvSpPr>
        <p:spPr>
          <a:xfrm rot="18962245" flipV="1">
            <a:off x="2106613" y="1465263"/>
            <a:ext cx="360362" cy="360362"/>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a:p>
        </p:txBody>
      </p:sp>
      <p:sp>
        <p:nvSpPr>
          <p:cNvPr id="13" name="直角三角形 12"/>
          <p:cNvSpPr/>
          <p:nvPr/>
        </p:nvSpPr>
        <p:spPr>
          <a:xfrm rot="18962245" flipV="1">
            <a:off x="2257425" y="1465263"/>
            <a:ext cx="360363" cy="360362"/>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a:p>
        </p:txBody>
      </p:sp>
      <p:sp>
        <p:nvSpPr>
          <p:cNvPr id="14" name="直角三角形 13"/>
          <p:cNvSpPr/>
          <p:nvPr/>
        </p:nvSpPr>
        <p:spPr>
          <a:xfrm rot="2637755" flipH="1" flipV="1">
            <a:off x="6018213" y="1465263"/>
            <a:ext cx="360362" cy="360362"/>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a:p>
        </p:txBody>
      </p:sp>
      <p:sp>
        <p:nvSpPr>
          <p:cNvPr id="15" name="直角三角形 14"/>
          <p:cNvSpPr/>
          <p:nvPr/>
        </p:nvSpPr>
        <p:spPr>
          <a:xfrm rot="2637755" flipH="1" flipV="1">
            <a:off x="6169025" y="1465263"/>
            <a:ext cx="360363" cy="360362"/>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fontAlgn="auto">
              <a:spcBef>
                <a:spcPts val="0"/>
              </a:spcBef>
              <a:spcAft>
                <a:spcPts val="0"/>
              </a:spcAft>
              <a:defRPr/>
            </a:pPr>
            <a:endParaRPr lang="zh-CN" altLang="en-US" sz="1400"/>
          </a:p>
        </p:txBody>
      </p:sp>
      <p:sp>
        <p:nvSpPr>
          <p:cNvPr id="30730" name="矩形 16"/>
          <p:cNvSpPr>
            <a:spLocks noChangeArrowheads="1"/>
          </p:cNvSpPr>
          <p:nvPr/>
        </p:nvSpPr>
        <p:spPr bwMode="auto">
          <a:xfrm>
            <a:off x="3286125" y="2139950"/>
            <a:ext cx="2808288"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defTabSz="45720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defTabSz="4572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defTabSz="4572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1800"/>
              <a:t>左，半结构式的工作原理图</a:t>
            </a:r>
            <a:r>
              <a:rPr lang="en-US" altLang="zh-CN" sz="1800"/>
              <a:t>,</a:t>
            </a:r>
            <a:r>
              <a:rPr lang="zh-CN" altLang="en-US" sz="1800"/>
              <a:t>直观</a:t>
            </a:r>
            <a:r>
              <a:rPr lang="en-US" altLang="zh-CN" sz="1800"/>
              <a:t>,</a:t>
            </a:r>
            <a:r>
              <a:rPr lang="zh-CN" altLang="en-US" sz="1800"/>
              <a:t>易理解</a:t>
            </a:r>
            <a:r>
              <a:rPr lang="en-US" altLang="zh-CN" sz="1800"/>
              <a:t>,</a:t>
            </a:r>
            <a:r>
              <a:rPr lang="zh-CN" altLang="en-US" sz="1800"/>
              <a:t>但较麻烦。</a:t>
            </a:r>
            <a:endParaRPr lang="en-US" altLang="zh-CN" sz="1800"/>
          </a:p>
          <a:p>
            <a:pPr eaLnBrk="1" hangingPunct="1">
              <a:lnSpc>
                <a:spcPct val="150000"/>
              </a:lnSpc>
              <a:spcBef>
                <a:spcPct val="0"/>
              </a:spcBef>
              <a:buFontTx/>
              <a:buNone/>
            </a:pPr>
            <a:endParaRPr lang="en-US" altLang="zh-CN" sz="1800"/>
          </a:p>
          <a:p>
            <a:pPr eaLnBrk="1" hangingPunct="1">
              <a:lnSpc>
                <a:spcPct val="150000"/>
              </a:lnSpc>
              <a:spcBef>
                <a:spcPct val="0"/>
              </a:spcBef>
              <a:buFontTx/>
              <a:buNone/>
            </a:pPr>
            <a:r>
              <a:rPr lang="zh-CN" altLang="en-US" sz="1800"/>
              <a:t>右， 液压图形符号工作原理图，图简单明了</a:t>
            </a:r>
            <a:r>
              <a:rPr lang="en-US" altLang="zh-CN" sz="1800"/>
              <a:t>,</a:t>
            </a:r>
            <a:r>
              <a:rPr lang="zh-CN" altLang="en-US" sz="1800"/>
              <a:t>便于绘制。</a:t>
            </a:r>
            <a:endParaRPr lang="zh-CN" altLang="en-US" sz="1800"/>
          </a:p>
          <a:p>
            <a:pPr eaLnBrk="1" hangingPunct="1">
              <a:lnSpc>
                <a:spcPct val="200000"/>
              </a:lnSpc>
              <a:spcBef>
                <a:spcPct val="0"/>
              </a:spcBef>
              <a:buFontTx/>
              <a:buNone/>
            </a:pPr>
            <a:endParaRPr lang="en-US" altLang="zh-CN" sz="1800" b="1"/>
          </a:p>
          <a:p>
            <a:pPr eaLnBrk="1" hangingPunct="1">
              <a:lnSpc>
                <a:spcPct val="200000"/>
              </a:lnSpc>
              <a:spcBef>
                <a:spcPct val="0"/>
              </a:spcBef>
              <a:buFontTx/>
              <a:buNone/>
            </a:pPr>
            <a:r>
              <a:rPr lang="zh-CN" altLang="en-US" sz="1800" b="1"/>
              <a:t>标准为</a:t>
            </a:r>
            <a:r>
              <a:rPr lang="en-US" altLang="zh-CN" sz="1800" b="1"/>
              <a:t>GB/T 786.1—2009</a:t>
            </a:r>
            <a:r>
              <a:rPr lang="zh-CN" altLang="en-US" sz="1800" b="1"/>
              <a:t>。</a:t>
            </a:r>
            <a:endParaRPr lang="zh-CN" altLang="en-US" sz="1800" b="1"/>
          </a:p>
        </p:txBody>
      </p:sp>
      <p:sp>
        <p:nvSpPr>
          <p:cNvPr id="18" name="圆角矩形 6"/>
          <p:cNvSpPr/>
          <p:nvPr/>
        </p:nvSpPr>
        <p:spPr>
          <a:xfrm>
            <a:off x="3138488" y="2139950"/>
            <a:ext cx="3035300" cy="91122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a:p>
        </p:txBody>
      </p:sp>
      <p:sp>
        <p:nvSpPr>
          <p:cNvPr id="19" name="圆角矩形 6"/>
          <p:cNvSpPr/>
          <p:nvPr/>
        </p:nvSpPr>
        <p:spPr>
          <a:xfrm>
            <a:off x="3133725" y="3419475"/>
            <a:ext cx="3036888" cy="133985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Rot="1" noChangeArrowheads="1"/>
          </p:cNvSpPr>
          <p:nvPr>
            <p:ph type="body" sz="half" idx="1"/>
          </p:nvPr>
        </p:nvSpPr>
        <p:spPr>
          <a:xfrm>
            <a:off x="395288" y="260350"/>
            <a:ext cx="8353425" cy="576263"/>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10.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控制方式</a:t>
            </a:r>
            <a:endParaRPr lang="zh-CN" altLang="en-US" sz="2800" b="1">
              <a:solidFill>
                <a:srgbClr val="CC0000"/>
              </a:solidFill>
            </a:endParaRPr>
          </a:p>
        </p:txBody>
      </p:sp>
      <p:pic>
        <p:nvPicPr>
          <p:cNvPr id="32771" name="1T1.EPS" descr="id:2147502510;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9750" y="1274763"/>
            <a:ext cx="3448050" cy="445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2" name="图片 7"/>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763588" y="5997575"/>
            <a:ext cx="29972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4649788" y="2755900"/>
            <a:ext cx="3233737" cy="2952750"/>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defRPr/>
            </a:pPr>
            <a:r>
              <a:rPr lang="zh-CN" altLang="en-US" b="1" dirty="0">
                <a:latin typeface="+mj-ea"/>
              </a:rPr>
              <a:t>操纵调节方式：手动式、半自动式和全自动式。</a:t>
            </a:r>
            <a:endParaRPr lang="en-US" altLang="zh-CN" b="1" dirty="0">
              <a:latin typeface="+mj-ea"/>
            </a:endParaRPr>
          </a:p>
          <a:p>
            <a:pPr marL="285750" indent="-285750">
              <a:lnSpc>
                <a:spcPct val="150000"/>
              </a:lnSpc>
              <a:buFont typeface="Wingdings" panose="05000000000000000000" pitchFamily="2" charset="2"/>
              <a:buChar char="Ø"/>
              <a:defRPr/>
            </a:pPr>
            <a:r>
              <a:rPr lang="zh-CN" altLang="en-US" b="1" dirty="0">
                <a:latin typeface="+mj-ea"/>
              </a:rPr>
              <a:t>由人起动之后系统的各种动作或状态都能在机构操纵下顺序地完成</a:t>
            </a:r>
            <a:r>
              <a:rPr lang="en-US" altLang="zh-CN" b="1" dirty="0">
                <a:latin typeface="+mj-ea"/>
              </a:rPr>
              <a:t>,</a:t>
            </a:r>
            <a:r>
              <a:rPr lang="zh-CN" altLang="en-US" b="1" dirty="0">
                <a:latin typeface="+mj-ea"/>
              </a:rPr>
              <a:t>便是</a:t>
            </a:r>
            <a:r>
              <a:rPr lang="zh-CN" altLang="en-US" b="1" dirty="0">
                <a:solidFill>
                  <a:srgbClr val="FF0000"/>
                </a:solidFill>
                <a:latin typeface="+mj-ea"/>
              </a:rPr>
              <a:t>半自动式。</a:t>
            </a:r>
            <a:r>
              <a:rPr lang="en-US" altLang="zh-CN" b="1" dirty="0">
                <a:latin typeface="+mj-ea"/>
              </a:rPr>
              <a:t>       </a:t>
            </a:r>
            <a:endParaRPr lang="en-US" altLang="zh-CN" b="1" dirty="0">
              <a:latin typeface="+mj-ea"/>
            </a:endParaRPr>
          </a:p>
          <a:p>
            <a:pPr marL="285750" indent="-285750">
              <a:lnSpc>
                <a:spcPct val="150000"/>
              </a:lnSpc>
              <a:buFont typeface="Wingdings" panose="05000000000000000000" pitchFamily="2" charset="2"/>
              <a:buChar char="Ø"/>
              <a:defRPr/>
            </a:pPr>
            <a:r>
              <a:rPr lang="zh-CN" altLang="en-US" b="1" dirty="0">
                <a:latin typeface="+mj-ea"/>
              </a:rPr>
              <a:t>起动这一步操作也不需由人来参与</a:t>
            </a:r>
            <a:r>
              <a:rPr lang="en-US" altLang="zh-CN" b="1" dirty="0">
                <a:latin typeface="+mj-ea"/>
              </a:rPr>
              <a:t>,</a:t>
            </a:r>
            <a:r>
              <a:rPr lang="zh-CN" altLang="en-US" b="1" dirty="0">
                <a:latin typeface="+mj-ea"/>
              </a:rPr>
              <a:t>便是</a:t>
            </a:r>
            <a:r>
              <a:rPr lang="zh-CN" altLang="en-US" b="1" dirty="0">
                <a:solidFill>
                  <a:srgbClr val="FF0000"/>
                </a:solidFill>
                <a:latin typeface="+mj-ea"/>
              </a:rPr>
              <a:t>全自动式</a:t>
            </a:r>
            <a:r>
              <a:rPr lang="zh-CN" altLang="en-US" b="1" dirty="0">
                <a:latin typeface="+mj-ea"/>
              </a:rPr>
              <a:t>。</a:t>
            </a:r>
            <a:endParaRPr lang="zh-CN" altLang="en-US" b="1" dirty="0"/>
          </a:p>
        </p:txBody>
      </p:sp>
      <p:sp>
        <p:nvSpPr>
          <p:cNvPr id="10" name="圆角矩形 6"/>
          <p:cNvSpPr/>
          <p:nvPr/>
        </p:nvSpPr>
        <p:spPr>
          <a:xfrm>
            <a:off x="4403725" y="1412875"/>
            <a:ext cx="3538538" cy="10795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11" name="圆角矩形 6"/>
          <p:cNvSpPr/>
          <p:nvPr/>
        </p:nvSpPr>
        <p:spPr>
          <a:xfrm>
            <a:off x="4491038" y="2755900"/>
            <a:ext cx="3448050" cy="295275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a:p>
        </p:txBody>
      </p:sp>
      <p:sp>
        <p:nvSpPr>
          <p:cNvPr id="2" name="文本框 1"/>
          <p:cNvSpPr txBox="1"/>
          <p:nvPr/>
        </p:nvSpPr>
        <p:spPr>
          <a:xfrm>
            <a:off x="4656138" y="1498600"/>
            <a:ext cx="3227387" cy="369888"/>
          </a:xfrm>
          <a:prstGeom prst="rect">
            <a:avLst/>
          </a:prstGeom>
          <a:noFill/>
        </p:spPr>
        <p:txBody>
          <a:bodyPr>
            <a:spAutoFit/>
          </a:bodyPr>
          <a:lstStyle/>
          <a:p>
            <a:pPr>
              <a:defRPr/>
            </a:pPr>
            <a:r>
              <a:rPr lang="zh-CN" altLang="en-US" b="1" dirty="0">
                <a:solidFill>
                  <a:srgbClr val="FF0000"/>
                </a:solidFill>
                <a:latin typeface="+mj-ea"/>
              </a:rPr>
              <a:t>指对传动部分的操纵调节方式</a:t>
            </a:r>
            <a:endParaRPr lang="zh-CN" altLang="en-US" b="1" dirty="0">
              <a:solidFill>
                <a:srgbClr val="FF0000"/>
              </a:solidFill>
            </a:endParaRPr>
          </a:p>
        </p:txBody>
      </p:sp>
      <p:sp>
        <p:nvSpPr>
          <p:cNvPr id="14" name="文本框 13"/>
          <p:cNvSpPr txBox="1"/>
          <p:nvPr/>
        </p:nvSpPr>
        <p:spPr>
          <a:xfrm>
            <a:off x="4684713" y="1952625"/>
            <a:ext cx="3297237" cy="369888"/>
          </a:xfrm>
          <a:prstGeom prst="rect">
            <a:avLst/>
          </a:prstGeom>
          <a:noFill/>
        </p:spPr>
        <p:txBody>
          <a:bodyPr>
            <a:spAutoFit/>
          </a:bodyPr>
          <a:lstStyle/>
          <a:p>
            <a:pPr>
              <a:defRPr/>
            </a:pPr>
            <a:r>
              <a:rPr lang="zh-CN" altLang="en-US" b="1" dirty="0">
                <a:latin typeface="+mj-ea"/>
              </a:rPr>
              <a:t>控制部分本身的结构组成形式</a:t>
            </a:r>
            <a:endParaRPr lang="zh-CN" altLang="en-US" b="1" dirty="0"/>
          </a:p>
        </p:txBody>
      </p:sp>
      <p:sp>
        <p:nvSpPr>
          <p:cNvPr id="13" name="左大括号 12"/>
          <p:cNvSpPr/>
          <p:nvPr/>
        </p:nvSpPr>
        <p:spPr>
          <a:xfrm>
            <a:off x="4525963" y="1606550"/>
            <a:ext cx="158750" cy="693738"/>
          </a:xfrm>
          <a:prstGeom prst="lef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Rot="1" noChangeArrowheads="1"/>
          </p:cNvSpPr>
          <p:nvPr>
            <p:ph type="body" sz="half" idx="1"/>
          </p:nvPr>
        </p:nvSpPr>
        <p:spPr>
          <a:xfrm>
            <a:off x="395288" y="260350"/>
            <a:ext cx="8353425" cy="576263"/>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10.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控制方式</a:t>
            </a:r>
            <a:endParaRPr lang="zh-CN" altLang="en-US" sz="2800" b="1">
              <a:solidFill>
                <a:srgbClr val="CC0000"/>
              </a:solidFill>
            </a:endParaRPr>
          </a:p>
        </p:txBody>
      </p:sp>
      <p:pic>
        <p:nvPicPr>
          <p:cNvPr id="34819" name="1T1.EPS" descr="id:2147502510;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0900" y="1181100"/>
            <a:ext cx="3448050" cy="477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0" name="图片 7"/>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1212850" y="5951538"/>
            <a:ext cx="2997200" cy="49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5060950" y="2774950"/>
            <a:ext cx="3232150" cy="858838"/>
          </a:xfrm>
          <a:prstGeom prst="rect">
            <a:avLst/>
          </a:prstGeom>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Font typeface="Wingdings" panose="05000000000000000000" pitchFamily="2" charset="2"/>
              <a:buChar char="Ø"/>
              <a:defRPr/>
            </a:pPr>
            <a:r>
              <a:rPr lang="zh-CN" altLang="en-US" b="1" dirty="0">
                <a:latin typeface="+mj-ea"/>
              </a:rPr>
              <a:t>控制理论”中的描述完全相同。</a:t>
            </a:r>
            <a:r>
              <a:rPr lang="en-US" altLang="zh-CN" b="1" dirty="0">
                <a:latin typeface="+mj-ea"/>
              </a:rPr>
              <a:t>——</a:t>
            </a:r>
            <a:r>
              <a:rPr lang="zh-CN" altLang="en-US" b="1" dirty="0">
                <a:latin typeface="+mj-ea"/>
              </a:rPr>
              <a:t>开环、闭环</a:t>
            </a:r>
            <a:endParaRPr lang="en-US" altLang="zh-CN" b="1" dirty="0">
              <a:latin typeface="+mj-ea"/>
            </a:endParaRPr>
          </a:p>
        </p:txBody>
      </p:sp>
      <p:sp>
        <p:nvSpPr>
          <p:cNvPr id="10" name="圆角矩形 6"/>
          <p:cNvSpPr/>
          <p:nvPr/>
        </p:nvSpPr>
        <p:spPr>
          <a:xfrm>
            <a:off x="4902200" y="1431925"/>
            <a:ext cx="3668713" cy="10795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dirty="0"/>
          </a:p>
        </p:txBody>
      </p:sp>
      <p:sp>
        <p:nvSpPr>
          <p:cNvPr id="11" name="圆角矩形 6"/>
          <p:cNvSpPr/>
          <p:nvPr/>
        </p:nvSpPr>
        <p:spPr>
          <a:xfrm>
            <a:off x="4902200" y="2774950"/>
            <a:ext cx="3668713" cy="969963"/>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defRPr/>
            </a:pPr>
            <a:endParaRPr lang="zh-CN" altLang="en-US"/>
          </a:p>
        </p:txBody>
      </p:sp>
      <p:sp>
        <p:nvSpPr>
          <p:cNvPr id="2" name="文本框 1"/>
          <p:cNvSpPr txBox="1"/>
          <p:nvPr/>
        </p:nvSpPr>
        <p:spPr>
          <a:xfrm>
            <a:off x="5067300" y="1517650"/>
            <a:ext cx="3225800" cy="369888"/>
          </a:xfrm>
          <a:prstGeom prst="rect">
            <a:avLst/>
          </a:prstGeom>
          <a:noFill/>
        </p:spPr>
        <p:txBody>
          <a:bodyPr>
            <a:spAutoFit/>
          </a:bodyPr>
          <a:lstStyle/>
          <a:p>
            <a:pPr>
              <a:defRPr/>
            </a:pPr>
            <a:r>
              <a:rPr lang="zh-CN" altLang="en-US" b="1" dirty="0">
                <a:latin typeface="+mj-ea"/>
              </a:rPr>
              <a:t>指对传动部分的操纵调节方式</a:t>
            </a:r>
            <a:endParaRPr lang="zh-CN" altLang="en-US" b="1" dirty="0"/>
          </a:p>
        </p:txBody>
      </p:sp>
      <p:sp>
        <p:nvSpPr>
          <p:cNvPr id="14" name="文本框 13"/>
          <p:cNvSpPr txBox="1"/>
          <p:nvPr/>
        </p:nvSpPr>
        <p:spPr>
          <a:xfrm>
            <a:off x="5095875" y="1971675"/>
            <a:ext cx="3297238" cy="369888"/>
          </a:xfrm>
          <a:prstGeom prst="rect">
            <a:avLst/>
          </a:prstGeom>
          <a:noFill/>
        </p:spPr>
        <p:txBody>
          <a:bodyPr>
            <a:spAutoFit/>
          </a:bodyPr>
          <a:lstStyle/>
          <a:p>
            <a:pPr>
              <a:defRPr/>
            </a:pPr>
            <a:r>
              <a:rPr lang="zh-CN" altLang="en-US" b="1" dirty="0">
                <a:solidFill>
                  <a:srgbClr val="FF0000"/>
                </a:solidFill>
                <a:latin typeface="+mj-ea"/>
              </a:rPr>
              <a:t>控制部分本身的结构组成形式</a:t>
            </a:r>
            <a:endParaRPr lang="zh-CN" altLang="en-US" b="1" dirty="0">
              <a:solidFill>
                <a:srgbClr val="FF0000"/>
              </a:solidFill>
            </a:endParaRPr>
          </a:p>
        </p:txBody>
      </p:sp>
      <p:sp>
        <p:nvSpPr>
          <p:cNvPr id="13" name="左大括号 12"/>
          <p:cNvSpPr/>
          <p:nvPr/>
        </p:nvSpPr>
        <p:spPr>
          <a:xfrm>
            <a:off x="4935538" y="1625600"/>
            <a:ext cx="160337" cy="693738"/>
          </a:xfrm>
          <a:prstGeom prst="leftBrace">
            <a:avLst/>
          </a:prstGeom>
          <a:ln w="19050"/>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pic>
        <p:nvPicPr>
          <p:cNvPr id="34827" name="1T4.EPS" descr="id:2147502548;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063" y="4073525"/>
            <a:ext cx="3448050" cy="1390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28" name="图片 15"/>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5878513" y="5776913"/>
            <a:ext cx="1495425" cy="17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标注: 线形 2"/>
          <p:cNvSpPr/>
          <p:nvPr/>
        </p:nvSpPr>
        <p:spPr>
          <a:xfrm>
            <a:off x="4902200" y="4159250"/>
            <a:ext cx="3721100" cy="1792288"/>
          </a:xfrm>
          <a:prstGeom prst="borderCallout1">
            <a:avLst>
              <a:gd name="adj1" fmla="val 58772"/>
              <a:gd name="adj2" fmla="val -829"/>
              <a:gd name="adj3" fmla="val 25596"/>
              <a:gd name="adj4" fmla="val -10449"/>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457200" eaLnBrk="1" hangingPunct="1">
              <a:defRPr/>
            </a:pP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Rot="1" noChangeArrowheads="1"/>
          </p:cNvSpPr>
          <p:nvPr>
            <p:ph type="body" sz="half" idx="1"/>
          </p:nvPr>
        </p:nvSpPr>
        <p:spPr>
          <a:xfrm>
            <a:off x="395288" y="42386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10. </a:t>
            </a:r>
            <a:r>
              <a:rPr lang="zh-CN" altLang="en-US" sz="2800" b="1">
                <a:solidFill>
                  <a:srgbClr val="CC0000"/>
                </a:solidFill>
              </a:rPr>
              <a:t>控制方式</a:t>
            </a:r>
            <a:r>
              <a:rPr lang="en-US" altLang="zh-CN" sz="2800" b="1">
                <a:solidFill>
                  <a:srgbClr val="CC0000"/>
                </a:solidFill>
              </a:rPr>
              <a:t>——</a:t>
            </a:r>
            <a:r>
              <a:rPr lang="zh-CN" altLang="en-US" sz="2800" b="1">
                <a:solidFill>
                  <a:srgbClr val="CC0000"/>
                </a:solidFill>
              </a:rPr>
              <a:t>闭环</a:t>
            </a:r>
            <a:endParaRPr lang="zh-CN" altLang="en-US" sz="2800" b="1">
              <a:solidFill>
                <a:srgbClr val="CC0000"/>
              </a:solidFill>
            </a:endParaRPr>
          </a:p>
        </p:txBody>
      </p:sp>
      <p:pic>
        <p:nvPicPr>
          <p:cNvPr id="36867" name="1T4A.EPS" descr="id:2147502555;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78400" y="471488"/>
            <a:ext cx="3927475" cy="268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8" name="图片 17"/>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l="8459" r="10136"/>
          <a:stretch>
            <a:fillRect/>
          </a:stretch>
        </p:blipFill>
        <p:spPr bwMode="auto">
          <a:xfrm>
            <a:off x="4978400" y="3265488"/>
            <a:ext cx="3927475" cy="642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69" name="1T5.EPS" descr="id:2147502562;FounderC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6525" y="4221163"/>
            <a:ext cx="3430588" cy="176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870" name="图片 19"/>
          <p:cNvPicPr>
            <a:picLocks noChangeAspect="1" noChangeArrowheads="1"/>
          </p:cNvPicPr>
          <p:nvPr/>
        </p:nvPicPr>
        <p:blipFill>
          <a:blip r:embed="rId4">
            <a:biLevel thresh="50000"/>
            <a:grayscl/>
            <a:extLst>
              <a:ext uri="{28A0092B-C50C-407E-A947-70E740481C1C}">
                <a14:useLocalDpi xmlns:a14="http://schemas.microsoft.com/office/drawing/2010/main" val="0"/>
              </a:ext>
            </a:extLst>
          </a:blip>
          <a:srcRect/>
          <a:stretch>
            <a:fillRect/>
          </a:stretch>
        </p:blipFill>
        <p:spPr bwMode="auto">
          <a:xfrm>
            <a:off x="5659438" y="6265863"/>
            <a:ext cx="30241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71" name="文本框 21"/>
          <p:cNvSpPr txBox="1">
            <a:spLocks noChangeArrowheads="1"/>
          </p:cNvSpPr>
          <p:nvPr/>
        </p:nvSpPr>
        <p:spPr bwMode="auto">
          <a:xfrm>
            <a:off x="538163" y="1212850"/>
            <a:ext cx="4394200"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1800" b="1">
                <a:latin typeface="Arial" panose="020B0604020202020204" pitchFamily="34" charset="0"/>
              </a:rPr>
              <a:t>手柄</a:t>
            </a:r>
            <a:r>
              <a:rPr lang="en-US" altLang="zh-CN" sz="1800" b="1">
                <a:latin typeface="Arial" panose="020B0604020202020204" pitchFamily="34" charset="0"/>
              </a:rPr>
              <a:t>6</a:t>
            </a:r>
            <a:r>
              <a:rPr lang="zh-CN" altLang="en-US" sz="1800" b="1">
                <a:latin typeface="Arial" panose="020B0604020202020204" pitchFamily="34" charset="0"/>
              </a:rPr>
              <a:t>的球头①处向左拨到①</a:t>
            </a:r>
            <a:r>
              <a:rPr lang="en-US" altLang="zh-CN" sz="1800" b="1">
                <a:latin typeface="Arial" panose="020B0604020202020204" pitchFamily="34" charset="0"/>
              </a:rPr>
              <a:t>′</a:t>
            </a:r>
            <a:r>
              <a:rPr lang="zh-CN" altLang="en-US" sz="1800" b="1">
                <a:latin typeface="Arial" panose="020B0604020202020204" pitchFamily="34" charset="0"/>
              </a:rPr>
              <a:t>，绕点③转动</a:t>
            </a:r>
            <a:r>
              <a:rPr lang="en-US" altLang="zh-CN" sz="1800" b="1">
                <a:latin typeface="Arial" panose="020B0604020202020204" pitchFamily="34" charset="0"/>
              </a:rPr>
              <a:t>, </a:t>
            </a:r>
            <a:r>
              <a:rPr lang="zh-CN" altLang="en-US" sz="1800" b="1">
                <a:latin typeface="Arial" panose="020B0604020202020204" pitchFamily="34" charset="0"/>
              </a:rPr>
              <a:t>点②移到②</a:t>
            </a:r>
            <a:r>
              <a:rPr lang="en-US" altLang="zh-CN" sz="1800" b="1">
                <a:latin typeface="Arial" panose="020B0604020202020204" pitchFamily="34" charset="0"/>
              </a:rPr>
              <a:t>′,</a:t>
            </a:r>
            <a:r>
              <a:rPr lang="zh-CN" altLang="en-US" sz="1800" b="1">
                <a:latin typeface="Arial" panose="020B0604020202020204" pitchFamily="34" charset="0"/>
              </a:rPr>
              <a:t>阀口打开，压力油进入左腔</a:t>
            </a:r>
            <a:r>
              <a:rPr lang="en-US" altLang="zh-CN" sz="1800" b="1">
                <a:latin typeface="Arial" panose="020B0604020202020204" pitchFamily="34" charset="0"/>
              </a:rPr>
              <a:t>,</a:t>
            </a:r>
            <a:r>
              <a:rPr lang="zh-CN" altLang="en-US" sz="1800" b="1">
                <a:latin typeface="Arial" panose="020B0604020202020204" pitchFamily="34" charset="0"/>
              </a:rPr>
              <a:t>推动活塞和工作台向右移动</a:t>
            </a:r>
            <a:r>
              <a:rPr lang="en-US" altLang="zh-CN" sz="1800" b="1">
                <a:latin typeface="Arial" panose="020B0604020202020204" pitchFamily="34" charset="0"/>
              </a:rPr>
              <a:t>, </a:t>
            </a:r>
            <a:r>
              <a:rPr lang="zh-CN" altLang="en-US" sz="1800" b="1">
                <a:latin typeface="Arial" panose="020B0604020202020204" pitchFamily="34" charset="0"/>
              </a:rPr>
              <a:t>右腔的油回油箱。</a:t>
            </a:r>
            <a:endParaRPr lang="en-US" altLang="zh-CN" sz="1800" b="1">
              <a:latin typeface="Arial" panose="020B0604020202020204" pitchFamily="34" charset="0"/>
            </a:endParaRPr>
          </a:p>
          <a:p>
            <a:pPr>
              <a:lnSpc>
                <a:spcPct val="150000"/>
              </a:lnSpc>
              <a:spcBef>
                <a:spcPct val="0"/>
              </a:spcBef>
              <a:buFont typeface="Wingdings" panose="05000000000000000000" pitchFamily="2" charset="2"/>
              <a:buChar char="Ø"/>
            </a:pPr>
            <a:r>
              <a:rPr lang="zh-CN" altLang="en-US" sz="1800" b="1">
                <a:latin typeface="Arial" panose="020B0604020202020204" pitchFamily="34" charset="0"/>
              </a:rPr>
              <a:t>点③亦被带着向右移动</a:t>
            </a:r>
            <a:r>
              <a:rPr lang="en-US" altLang="zh-CN" sz="1800" b="1">
                <a:latin typeface="Arial" panose="020B0604020202020204" pitchFamily="34" charset="0"/>
              </a:rPr>
              <a:t>,</a:t>
            </a:r>
            <a:r>
              <a:rPr lang="zh-CN" altLang="en-US" sz="1800" b="1">
                <a:latin typeface="Arial" panose="020B0604020202020204" pitchFamily="34" charset="0"/>
              </a:rPr>
              <a:t> 绕点①</a:t>
            </a:r>
            <a:r>
              <a:rPr lang="en-US" altLang="zh-CN" sz="1800" b="1">
                <a:latin typeface="Arial" panose="020B0604020202020204" pitchFamily="34" charset="0"/>
              </a:rPr>
              <a:t>'</a:t>
            </a:r>
            <a:r>
              <a:rPr lang="zh-CN" altLang="en-US" sz="1800" b="1">
                <a:latin typeface="Arial" panose="020B0604020202020204" pitchFamily="34" charset="0"/>
              </a:rPr>
              <a:t>的转动</a:t>
            </a:r>
            <a:r>
              <a:rPr lang="en-US" altLang="zh-CN" sz="1800" b="1">
                <a:latin typeface="Arial" panose="020B0604020202020204" pitchFamily="34" charset="0"/>
              </a:rPr>
              <a:t>,</a:t>
            </a:r>
            <a:r>
              <a:rPr lang="zh-CN" altLang="en-US" sz="1800" b="1">
                <a:latin typeface="Arial" panose="020B0604020202020204" pitchFamily="34" charset="0"/>
              </a:rPr>
              <a:t>将点②</a:t>
            </a:r>
            <a:r>
              <a:rPr lang="en-US" altLang="zh-CN" sz="1800" b="1">
                <a:latin typeface="Arial" panose="020B0604020202020204" pitchFamily="34" charset="0"/>
              </a:rPr>
              <a:t>'</a:t>
            </a:r>
            <a:r>
              <a:rPr lang="zh-CN" altLang="en-US" sz="1800" b="1">
                <a:latin typeface="Arial" panose="020B0604020202020204" pitchFamily="34" charset="0"/>
              </a:rPr>
              <a:t>不断移向右边。当点③移动到③</a:t>
            </a:r>
            <a:r>
              <a:rPr lang="en-US" altLang="zh-CN" sz="1800" b="1">
                <a:latin typeface="Arial" panose="020B0604020202020204" pitchFamily="34" charset="0"/>
              </a:rPr>
              <a:t>'</a:t>
            </a:r>
            <a:r>
              <a:rPr lang="zh-CN" altLang="en-US" sz="1800" b="1">
                <a:latin typeface="Arial" panose="020B0604020202020204" pitchFamily="34" charset="0"/>
              </a:rPr>
              <a:t>时</a:t>
            </a:r>
            <a:r>
              <a:rPr lang="en-US" altLang="zh-CN" sz="1800" b="1">
                <a:latin typeface="Arial" panose="020B0604020202020204" pitchFamily="34" charset="0"/>
              </a:rPr>
              <a:t>,</a:t>
            </a:r>
            <a:r>
              <a:rPr lang="zh-CN" altLang="en-US" sz="1800" b="1">
                <a:latin typeface="Arial" panose="020B0604020202020204" pitchFamily="34" charset="0"/>
              </a:rPr>
              <a:t>点②</a:t>
            </a:r>
            <a:r>
              <a:rPr lang="en-US" altLang="zh-CN" sz="1800" b="1">
                <a:latin typeface="Arial" panose="020B0604020202020204" pitchFamily="34" charset="0"/>
              </a:rPr>
              <a:t>'</a:t>
            </a:r>
            <a:r>
              <a:rPr lang="zh-CN" altLang="en-US" sz="1800" b="1">
                <a:latin typeface="Arial" panose="020B0604020202020204" pitchFamily="34" charset="0"/>
              </a:rPr>
              <a:t>返回到原来的位置②</a:t>
            </a:r>
            <a:r>
              <a:rPr lang="en-US" altLang="zh-CN" sz="1800" b="1">
                <a:latin typeface="Arial" panose="020B0604020202020204" pitchFamily="34" charset="0"/>
              </a:rPr>
              <a:t>,</a:t>
            </a:r>
            <a:r>
              <a:rPr lang="zh-CN" altLang="en-US" sz="1800" b="1">
                <a:latin typeface="Arial" panose="020B0604020202020204" pitchFamily="34" charset="0"/>
              </a:rPr>
              <a:t>把阀口关闭</a:t>
            </a:r>
            <a:r>
              <a:rPr lang="en-US" altLang="zh-CN" sz="1800" b="1">
                <a:latin typeface="Arial" panose="020B0604020202020204" pitchFamily="34" charset="0"/>
              </a:rPr>
              <a:t>,</a:t>
            </a:r>
            <a:r>
              <a:rPr lang="zh-CN" altLang="en-US" sz="1800" b="1">
                <a:latin typeface="Arial" panose="020B0604020202020204" pitchFamily="34" charset="0"/>
              </a:rPr>
              <a:t>使活塞的运动停下来。</a:t>
            </a:r>
            <a:endParaRPr lang="en-US" altLang="zh-CN" sz="1800" b="1">
              <a:latin typeface="Arial" panose="020B0604020202020204" pitchFamily="34" charset="0"/>
            </a:endParaRPr>
          </a:p>
          <a:p>
            <a:pPr>
              <a:lnSpc>
                <a:spcPct val="150000"/>
              </a:lnSpc>
              <a:spcBef>
                <a:spcPct val="0"/>
              </a:spcBef>
              <a:buFont typeface="Wingdings" panose="05000000000000000000" pitchFamily="2" charset="2"/>
              <a:buChar char="Ø"/>
            </a:pPr>
            <a:r>
              <a:rPr lang="zh-CN" altLang="en-US" sz="1800" b="1">
                <a:solidFill>
                  <a:srgbClr val="FF0000"/>
                </a:solidFill>
                <a:latin typeface="Arial" panose="020B0604020202020204" pitchFamily="34" charset="0"/>
              </a:rPr>
              <a:t>活塞移动过程中阀口不断关小</a:t>
            </a:r>
            <a:r>
              <a:rPr lang="en-US" altLang="zh-CN" sz="1800" b="1">
                <a:solidFill>
                  <a:srgbClr val="FF0000"/>
                </a:solidFill>
                <a:latin typeface="Arial" panose="020B0604020202020204" pitchFamily="34" charset="0"/>
              </a:rPr>
              <a:t>,</a:t>
            </a:r>
            <a:r>
              <a:rPr lang="zh-CN" altLang="en-US" sz="1800" b="1">
                <a:solidFill>
                  <a:srgbClr val="FF0000"/>
                </a:solidFill>
                <a:latin typeface="Arial" panose="020B0604020202020204" pitchFamily="34" charset="0"/>
              </a:rPr>
              <a:t>活塞移动速度不断减慢</a:t>
            </a:r>
            <a:r>
              <a:rPr lang="en-US" altLang="zh-CN" sz="1800" b="1">
                <a:solidFill>
                  <a:srgbClr val="FF0000"/>
                </a:solidFill>
                <a:latin typeface="Arial" panose="020B0604020202020204" pitchFamily="34" charset="0"/>
              </a:rPr>
              <a:t>,</a:t>
            </a:r>
            <a:r>
              <a:rPr lang="zh-CN" altLang="en-US" sz="1800" b="1">
                <a:solidFill>
                  <a:srgbClr val="FF0000"/>
                </a:solidFill>
                <a:latin typeface="Arial" panose="020B0604020202020204" pitchFamily="34" charset="0"/>
              </a:rPr>
              <a:t>这正是控制机制中负反馈作用的体现</a:t>
            </a:r>
            <a:r>
              <a:rPr lang="zh-CN" altLang="en-US" sz="1800" b="1">
                <a:latin typeface="Arial" panose="020B0604020202020204" pitchFamily="34" charset="0"/>
              </a:rPr>
              <a:t>。</a:t>
            </a:r>
            <a:endParaRPr lang="en-US" altLang="zh-CN" sz="1800" b="1">
              <a:latin typeface="Arial" panose="020B0604020202020204" pitchFamily="34" charset="0"/>
            </a:endParaRPr>
          </a:p>
          <a:p>
            <a:pPr>
              <a:lnSpc>
                <a:spcPct val="150000"/>
              </a:lnSpc>
              <a:spcBef>
                <a:spcPct val="0"/>
              </a:spcBef>
              <a:buFont typeface="Wingdings" panose="05000000000000000000" pitchFamily="2" charset="2"/>
              <a:buChar char="Ø"/>
            </a:pPr>
            <a:r>
              <a:rPr lang="zh-CN" altLang="en-US" sz="1800" b="1">
                <a:latin typeface="Arial" panose="020B0604020202020204" pitchFamily="34" charset="0"/>
              </a:rPr>
              <a:t>系统的框图如图</a:t>
            </a:r>
            <a:r>
              <a:rPr lang="en-US" altLang="zh-CN" sz="1800" b="1">
                <a:latin typeface="Arial" panose="020B0604020202020204" pitchFamily="34" charset="0"/>
              </a:rPr>
              <a:t>1-5</a:t>
            </a:r>
            <a:r>
              <a:rPr lang="zh-CN" altLang="en-US" sz="1800" b="1">
                <a:latin typeface="Arial" panose="020B0604020202020204" pitchFamily="34" charset="0"/>
              </a:rPr>
              <a:t>所示。</a:t>
            </a:r>
            <a:endParaRPr lang="zh-CN" altLang="en-US" sz="1800" b="1">
              <a:latin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11.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优缺点</a:t>
            </a:r>
            <a:endParaRPr lang="zh-CN" altLang="en-US" sz="2800" b="1">
              <a:solidFill>
                <a:srgbClr val="CC0000"/>
              </a:solidFill>
            </a:endParaRPr>
          </a:p>
        </p:txBody>
      </p:sp>
      <p:sp>
        <p:nvSpPr>
          <p:cNvPr id="2" name="文本框 1"/>
          <p:cNvSpPr txBox="1"/>
          <p:nvPr/>
        </p:nvSpPr>
        <p:spPr>
          <a:xfrm>
            <a:off x="900113" y="987425"/>
            <a:ext cx="6192837" cy="3048000"/>
          </a:xfrm>
          <a:prstGeom prst="rect">
            <a:avLst/>
          </a:prstGeom>
          <a:noFill/>
        </p:spPr>
        <p:txBody>
          <a:bodyPr>
            <a:spAutoFit/>
          </a:bodyPr>
          <a:lstStyle/>
          <a:p>
            <a:pPr>
              <a:defRPr/>
            </a:pPr>
            <a:r>
              <a:rPr lang="zh-CN" altLang="en-US" sz="2400" b="1" dirty="0">
                <a:solidFill>
                  <a:srgbClr val="FF0000"/>
                </a:solidFill>
              </a:rPr>
              <a:t>优点</a:t>
            </a:r>
            <a:endParaRPr lang="en-US" altLang="zh-CN" sz="2400" b="1" dirty="0">
              <a:solidFill>
                <a:srgbClr val="FF0000"/>
              </a:solidFill>
            </a:endParaRPr>
          </a:p>
          <a:p>
            <a:pPr marL="285750" indent="-285750">
              <a:buFont typeface="Wingdings" panose="05000000000000000000" pitchFamily="2" charset="2"/>
              <a:buChar char="Ø"/>
              <a:defRPr/>
            </a:pPr>
            <a:r>
              <a:rPr lang="zh-CN" altLang="en-US" sz="2400" b="1" dirty="0"/>
              <a:t>功率密度大</a:t>
            </a:r>
            <a:endParaRPr lang="en-US" altLang="zh-CN" sz="2400" b="1" dirty="0"/>
          </a:p>
          <a:p>
            <a:pPr marL="285750" indent="-285750">
              <a:buFont typeface="Wingdings" panose="05000000000000000000" pitchFamily="2" charset="2"/>
              <a:buChar char="Ø"/>
              <a:defRPr/>
            </a:pPr>
            <a:r>
              <a:rPr lang="zh-CN" altLang="en-US" sz="2400" b="1" dirty="0"/>
              <a:t>运行平稳</a:t>
            </a:r>
            <a:endParaRPr lang="en-US" altLang="zh-CN" sz="2400" b="1" dirty="0"/>
          </a:p>
          <a:p>
            <a:pPr marL="285750" indent="-285750">
              <a:buFont typeface="Wingdings" panose="05000000000000000000" pitchFamily="2" charset="2"/>
              <a:buChar char="Ø"/>
              <a:defRPr/>
            </a:pPr>
            <a:r>
              <a:rPr lang="zh-CN" altLang="en-US" sz="2400" b="1" dirty="0"/>
              <a:t>无级调试</a:t>
            </a:r>
            <a:endParaRPr lang="en-US" altLang="zh-CN" sz="2400" b="1" dirty="0"/>
          </a:p>
          <a:p>
            <a:pPr marL="285750" indent="-285750">
              <a:buFont typeface="Wingdings" panose="05000000000000000000" pitchFamily="2" charset="2"/>
              <a:buChar char="Ø"/>
              <a:defRPr/>
            </a:pPr>
            <a:r>
              <a:rPr lang="zh-CN" altLang="en-US" sz="2400" b="1" dirty="0"/>
              <a:t>易于对压力、流量和方向调节与控制</a:t>
            </a:r>
            <a:endParaRPr lang="en-US" altLang="zh-CN" sz="2400" b="1" dirty="0"/>
          </a:p>
          <a:p>
            <a:pPr marL="285750" indent="-285750">
              <a:buFont typeface="Wingdings" panose="05000000000000000000" pitchFamily="2" charset="2"/>
              <a:buChar char="Ø"/>
              <a:defRPr/>
            </a:pPr>
            <a:r>
              <a:rPr lang="zh-CN" altLang="en-US" sz="2400" b="1" dirty="0"/>
              <a:t>过载保护</a:t>
            </a:r>
            <a:endParaRPr lang="en-US" altLang="zh-CN" sz="2400" b="1" dirty="0"/>
          </a:p>
          <a:p>
            <a:pPr marL="285750" indent="-285750">
              <a:buFont typeface="Wingdings" panose="05000000000000000000" pitchFamily="2" charset="2"/>
              <a:buChar char="Ø"/>
              <a:defRPr/>
            </a:pPr>
            <a:r>
              <a:rPr lang="zh-CN" altLang="en-US" sz="2400" b="1" dirty="0"/>
              <a:t>标准化、系列化和通用化</a:t>
            </a:r>
            <a:endParaRPr lang="en-US" altLang="zh-CN" sz="2400" b="1" dirty="0"/>
          </a:p>
          <a:p>
            <a:pPr marL="285750" indent="-285750">
              <a:buFont typeface="Wingdings" panose="05000000000000000000" pitchFamily="2" charset="2"/>
              <a:buChar char="Ø"/>
              <a:defRPr/>
            </a:pPr>
            <a:r>
              <a:rPr lang="zh-CN" altLang="en-US" sz="2400" b="1" dirty="0"/>
              <a:t>易于实现远距离和直线运动</a:t>
            </a:r>
            <a:endParaRPr lang="zh-CN" altLang="en-US" sz="2400" b="1" dirty="0"/>
          </a:p>
        </p:txBody>
      </p:sp>
      <p:sp>
        <p:nvSpPr>
          <p:cNvPr id="5" name="文本框 4"/>
          <p:cNvSpPr txBox="1"/>
          <p:nvPr/>
        </p:nvSpPr>
        <p:spPr>
          <a:xfrm>
            <a:off x="2124075" y="4292600"/>
            <a:ext cx="6192838" cy="1939925"/>
          </a:xfrm>
          <a:prstGeom prst="rect">
            <a:avLst/>
          </a:prstGeom>
          <a:noFill/>
        </p:spPr>
        <p:txBody>
          <a:bodyPr>
            <a:spAutoFit/>
          </a:bodyPr>
          <a:lstStyle/>
          <a:p>
            <a:pPr>
              <a:defRPr/>
            </a:pPr>
            <a:r>
              <a:rPr lang="zh-CN" altLang="en-US" sz="2400" b="1" dirty="0">
                <a:solidFill>
                  <a:srgbClr val="FF0000"/>
                </a:solidFill>
              </a:rPr>
              <a:t>缺点</a:t>
            </a:r>
            <a:endParaRPr lang="en-US" altLang="zh-CN" sz="2400" b="1" dirty="0">
              <a:solidFill>
                <a:srgbClr val="FF0000"/>
              </a:solidFill>
            </a:endParaRPr>
          </a:p>
          <a:p>
            <a:pPr marL="285750" indent="-285750">
              <a:buFont typeface="Wingdings" panose="05000000000000000000" pitchFamily="2" charset="2"/>
              <a:buChar char="Ø"/>
              <a:defRPr/>
            </a:pPr>
            <a:r>
              <a:rPr lang="zh-CN" altLang="en-US" sz="2400" b="1" dirty="0"/>
              <a:t>能量损失 效率</a:t>
            </a:r>
            <a:endParaRPr lang="en-US" altLang="zh-CN" sz="2400" b="1" dirty="0"/>
          </a:p>
          <a:p>
            <a:pPr marL="285750" indent="-285750">
              <a:buFont typeface="Wingdings" panose="05000000000000000000" pitchFamily="2" charset="2"/>
              <a:buChar char="Ø"/>
              <a:defRPr/>
            </a:pPr>
            <a:r>
              <a:rPr lang="zh-CN" altLang="en-US" sz="2400" b="1" dirty="0"/>
              <a:t>对油温变化敏感</a:t>
            </a:r>
            <a:endParaRPr lang="en-US" altLang="zh-CN" sz="2400" b="1" dirty="0"/>
          </a:p>
          <a:p>
            <a:pPr marL="285750" indent="-285750">
              <a:buFont typeface="Wingdings" panose="05000000000000000000" pitchFamily="2" charset="2"/>
              <a:buChar char="Ø"/>
              <a:defRPr/>
            </a:pPr>
            <a:r>
              <a:rPr lang="zh-CN" altLang="en-US" sz="2400" b="1" dirty="0"/>
              <a:t>介质污染敏感，泄漏问题</a:t>
            </a:r>
            <a:endParaRPr lang="en-US" altLang="zh-CN" sz="2400" b="1" dirty="0"/>
          </a:p>
          <a:p>
            <a:pPr marL="285750" indent="-285750">
              <a:buFont typeface="Wingdings" panose="05000000000000000000" pitchFamily="2" charset="2"/>
              <a:buChar char="Ø"/>
              <a:defRPr/>
            </a:pPr>
            <a:r>
              <a:rPr lang="zh-CN" altLang="en-US" sz="2400" b="1" dirty="0"/>
              <a:t>造价、维护问题</a:t>
            </a:r>
            <a:endParaRPr lang="en-US" altLang="zh-CN" sz="2400" b="1"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11.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工业应用</a:t>
            </a:r>
            <a:endParaRPr lang="zh-CN" altLang="en-US" sz="2800" b="1">
              <a:solidFill>
                <a:srgbClr val="CC0000"/>
              </a:solidFill>
            </a:endParaRPr>
          </a:p>
        </p:txBody>
      </p:sp>
      <p:pic>
        <p:nvPicPr>
          <p:cNvPr id="40963" name="1T6.EPS" descr="id:2147502585;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37050" y="1196975"/>
            <a:ext cx="4248150" cy="3887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4" name="图片 5"/>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5219700" y="5805488"/>
            <a:ext cx="3217863" cy="25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4"/>
          <p:cNvSpPr txBox="1"/>
          <p:nvPr/>
        </p:nvSpPr>
        <p:spPr>
          <a:xfrm>
            <a:off x="419100" y="1196975"/>
            <a:ext cx="3671888" cy="4424363"/>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200000"/>
              </a:lnSpc>
              <a:buFont typeface="Wingdings" panose="05000000000000000000" pitchFamily="2" charset="2"/>
              <a:buChar char="Ø"/>
              <a:defRPr/>
            </a:pPr>
            <a:r>
              <a:rPr lang="zh-CN" altLang="en-US" b="1" dirty="0">
                <a:latin typeface="+mn-ea"/>
              </a:rPr>
              <a:t>利用传递动力上的长处（高功率密度）</a:t>
            </a:r>
            <a:r>
              <a:rPr lang="en-US" altLang="zh-CN" b="1" dirty="0">
                <a:latin typeface="+mn-ea"/>
              </a:rPr>
              <a:t>,</a:t>
            </a:r>
            <a:r>
              <a:rPr lang="zh-CN" altLang="en-US" b="1" dirty="0">
                <a:latin typeface="+mn-ea"/>
              </a:rPr>
              <a:t>如工程机械、压力机械和航空工业</a:t>
            </a:r>
            <a:r>
              <a:rPr lang="en-US" altLang="zh-CN" b="1" dirty="0">
                <a:latin typeface="+mn-ea"/>
              </a:rPr>
              <a:t>;</a:t>
            </a:r>
            <a:endParaRPr lang="en-US" altLang="zh-CN" b="1" dirty="0">
              <a:latin typeface="+mn-ea"/>
            </a:endParaRPr>
          </a:p>
          <a:p>
            <a:pPr marL="285750" indent="-285750" algn="just">
              <a:lnSpc>
                <a:spcPct val="200000"/>
              </a:lnSpc>
              <a:buFont typeface="Wingdings" panose="05000000000000000000" pitchFamily="2" charset="2"/>
              <a:buChar char="Ø"/>
              <a:defRPr/>
            </a:pPr>
            <a:r>
              <a:rPr lang="zh-CN" altLang="en-US" b="1" dirty="0">
                <a:latin typeface="+mn-ea"/>
              </a:rPr>
              <a:t>利用操纵控制上的优点</a:t>
            </a:r>
            <a:r>
              <a:rPr lang="en-US" altLang="zh-CN" b="1" dirty="0">
                <a:latin typeface="+mn-ea"/>
              </a:rPr>
              <a:t>,</a:t>
            </a:r>
            <a:r>
              <a:rPr lang="zh-CN" altLang="en-US" b="1" dirty="0">
                <a:latin typeface="+mn-ea"/>
              </a:rPr>
              <a:t>如机床等实现无级变速、易于实现频繁的换向、易于实现自动化</a:t>
            </a:r>
            <a:r>
              <a:rPr lang="en-US" altLang="zh-CN" b="1" dirty="0">
                <a:latin typeface="+mn-ea"/>
              </a:rPr>
              <a:t>;</a:t>
            </a:r>
            <a:endParaRPr lang="en-US" altLang="zh-CN" b="1" dirty="0">
              <a:latin typeface="+mn-ea"/>
            </a:endParaRPr>
          </a:p>
          <a:p>
            <a:pPr marL="285750" indent="-285750" algn="just">
              <a:lnSpc>
                <a:spcPct val="200000"/>
              </a:lnSpc>
              <a:buFont typeface="Wingdings" panose="05000000000000000000" pitchFamily="2" charset="2"/>
              <a:buChar char="Ø"/>
              <a:defRPr/>
            </a:pPr>
            <a:r>
              <a:rPr lang="zh-CN" altLang="en-US" b="1" dirty="0">
                <a:latin typeface="+mn-ea"/>
              </a:rPr>
              <a:t>不同精度要求的主机选用不同控制形式</a:t>
            </a:r>
            <a:r>
              <a:rPr lang="en-US" altLang="zh-CN" b="1" dirty="0">
                <a:latin typeface="+mn-ea"/>
              </a:rPr>
              <a:t>,</a:t>
            </a:r>
            <a:r>
              <a:rPr lang="zh-CN" altLang="en-US" b="1" dirty="0">
                <a:latin typeface="+mn-ea"/>
              </a:rPr>
              <a:t>其概况如图</a:t>
            </a:r>
            <a:r>
              <a:rPr lang="en-US" altLang="zh-CN" b="1" dirty="0">
                <a:latin typeface="+mn-ea"/>
              </a:rPr>
              <a:t>1-6</a:t>
            </a:r>
            <a:r>
              <a:rPr lang="zh-CN" altLang="en-US" b="1" dirty="0">
                <a:latin typeface="+mn-ea"/>
              </a:rPr>
              <a:t>所示。</a:t>
            </a:r>
            <a:endParaRPr lang="zh-CN" altLang="en-US" b="1" dirty="0">
              <a:latin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Rot="1" noChangeArrowheads="1"/>
          </p:cNvSpPr>
          <p:nvPr>
            <p:ph type="body" sz="half" idx="1"/>
          </p:nvPr>
        </p:nvSpPr>
        <p:spPr>
          <a:xfrm>
            <a:off x="395288" y="404813"/>
            <a:ext cx="8353425" cy="576262"/>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en-US" altLang="zh-CN" sz="2800" b="1">
                <a:solidFill>
                  <a:srgbClr val="CC0000"/>
                </a:solidFill>
              </a:rPr>
              <a:t>11. </a:t>
            </a:r>
            <a:r>
              <a:rPr lang="zh-CN" altLang="en-US" sz="2800" b="1">
                <a:solidFill>
                  <a:srgbClr val="CC0000"/>
                </a:solidFill>
              </a:rPr>
              <a:t>液压传动</a:t>
            </a:r>
            <a:r>
              <a:rPr lang="en-US" altLang="zh-CN" sz="2800" b="1">
                <a:solidFill>
                  <a:srgbClr val="CC0000"/>
                </a:solidFill>
              </a:rPr>
              <a:t>——</a:t>
            </a:r>
            <a:r>
              <a:rPr lang="zh-CN" altLang="en-US" sz="2800" b="1">
                <a:solidFill>
                  <a:srgbClr val="CC0000"/>
                </a:solidFill>
              </a:rPr>
              <a:t>工业应用</a:t>
            </a:r>
            <a:endParaRPr lang="zh-CN" altLang="en-US" sz="2800" b="1">
              <a:solidFill>
                <a:srgbClr val="CC0000"/>
              </a:solidFill>
            </a:endParaRPr>
          </a:p>
        </p:txBody>
      </p:sp>
      <p:sp>
        <p:nvSpPr>
          <p:cNvPr id="7" name="文本框 21"/>
          <p:cNvSpPr txBox="1"/>
          <p:nvPr/>
        </p:nvSpPr>
        <p:spPr>
          <a:xfrm>
            <a:off x="1979613" y="1503363"/>
            <a:ext cx="4868862" cy="307975"/>
          </a:xfrm>
          <a:prstGeom prst="rect">
            <a:avLst/>
          </a:prstGeom>
          <a:noFill/>
        </p:spPr>
        <p:txBody>
          <a:bodyP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r>
              <a:rPr lang="en-US" altLang="zh-CN" sz="1400" dirty="0">
                <a:latin typeface="+mn-ea"/>
              </a:rPr>
              <a:t>      </a:t>
            </a:r>
            <a:r>
              <a:rPr lang="zh-CN" altLang="zh-CN" sz="1400" dirty="0">
                <a:latin typeface="+mn-ea"/>
              </a:rPr>
              <a:t>液压传动在各类机械行业中的应用实例如表</a:t>
            </a:r>
            <a:r>
              <a:rPr lang="en-US" altLang="zh-CN" sz="1400" dirty="0">
                <a:latin typeface="+mn-ea"/>
              </a:rPr>
              <a:t>1-1</a:t>
            </a:r>
            <a:r>
              <a:rPr lang="zh-CN" altLang="zh-CN" sz="1400" dirty="0">
                <a:latin typeface="+mn-ea"/>
              </a:rPr>
              <a:t>所示。</a:t>
            </a:r>
            <a:r>
              <a:rPr lang="en-US" altLang="zh-CN" sz="1400" dirty="0">
                <a:latin typeface="+mn-ea"/>
              </a:rPr>
              <a:t> </a:t>
            </a:r>
            <a:endParaRPr lang="zh-CN" altLang="zh-CN" sz="1400" dirty="0">
              <a:latin typeface="+mn-ea"/>
            </a:endParaRPr>
          </a:p>
        </p:txBody>
      </p:sp>
      <p:pic>
        <p:nvPicPr>
          <p:cNvPr id="43012" name="tabl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8475" y="2025650"/>
            <a:ext cx="8147050" cy="390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3"/>
          <p:cNvSpPr>
            <a:spLocks noGrp="1" noRot="1"/>
          </p:cNvSpPr>
          <p:nvPr>
            <p:ph type="body" sz="half" idx="1"/>
          </p:nvPr>
        </p:nvSpPr>
        <p:spPr>
          <a:xfrm>
            <a:off x="323850" y="765175"/>
            <a:ext cx="4194175" cy="647700"/>
          </a:xfrm>
        </p:spPr>
        <p:txBody>
          <a:bodyPr/>
          <a:lstStyle/>
          <a:p>
            <a:pPr marL="609600" indent="-609600">
              <a:buFont typeface="Wingdings" panose="05000000000000000000" pitchFamily="2" charset="2"/>
              <a:buNone/>
            </a:pPr>
            <a:r>
              <a:rPr lang="en-US" altLang="zh-CN" sz="2800" b="1">
                <a:solidFill>
                  <a:srgbClr val="CC0000"/>
                </a:solidFill>
              </a:rPr>
              <a:t>2. </a:t>
            </a:r>
            <a:r>
              <a:rPr lang="zh-CN" altLang="en-US" sz="2800" b="1">
                <a:solidFill>
                  <a:srgbClr val="CC0000"/>
                </a:solidFill>
              </a:rPr>
              <a:t>原动机及其驱动特性</a:t>
            </a:r>
            <a:endParaRPr lang="zh-CN" altLang="en-US" sz="2800" b="1"/>
          </a:p>
        </p:txBody>
      </p:sp>
      <p:sp>
        <p:nvSpPr>
          <p:cNvPr id="5123" name="Text Box 24"/>
          <p:cNvSpPr txBox="1">
            <a:spLocks noChangeArrowheads="1"/>
          </p:cNvSpPr>
          <p:nvPr/>
        </p:nvSpPr>
        <p:spPr bwMode="auto">
          <a:xfrm>
            <a:off x="1116013" y="1844675"/>
            <a:ext cx="2160587"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b="1">
                <a:solidFill>
                  <a:srgbClr val="000066"/>
                </a:solidFill>
                <a:latin typeface="Arial" panose="020B0604020202020204" pitchFamily="34" charset="0"/>
              </a:rPr>
              <a:t>内燃机</a:t>
            </a:r>
            <a:endParaRPr lang="zh-CN" altLang="en-US" b="1">
              <a:solidFill>
                <a:srgbClr val="000066"/>
              </a:solidFill>
              <a:latin typeface="Arial" panose="020B0604020202020204" pitchFamily="34" charset="0"/>
            </a:endParaRPr>
          </a:p>
        </p:txBody>
      </p:sp>
      <p:pic>
        <p:nvPicPr>
          <p:cNvPr id="5124" name="Picture 25" descr="2007110212060559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572000" y="1125538"/>
            <a:ext cx="3960813" cy="281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Text Box 26"/>
          <p:cNvSpPr txBox="1">
            <a:spLocks noChangeArrowheads="1"/>
          </p:cNvSpPr>
          <p:nvPr/>
        </p:nvSpPr>
        <p:spPr bwMode="auto">
          <a:xfrm>
            <a:off x="3563938" y="5516563"/>
            <a:ext cx="1800225" cy="466725"/>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a:latin typeface="Arial" panose="020B0604020202020204" pitchFamily="34" charset="0"/>
              </a:rPr>
              <a:t>内燃机特性</a:t>
            </a:r>
            <a:endParaRPr lang="zh-CN" altLang="en-US" sz="2400">
              <a:latin typeface="Arial" panose="020B0604020202020204" pitchFamily="34" charset="0"/>
            </a:endParaRPr>
          </a:p>
        </p:txBody>
      </p:sp>
      <p:pic>
        <p:nvPicPr>
          <p:cNvPr id="5126" name="Picture 27" descr="内燃机特性"/>
          <p:cNvPicPr>
            <a:picLocks noChangeAspect="1" noChangeArrowheads="1"/>
          </p:cNvPicPr>
          <p:nvPr/>
        </p:nvPicPr>
        <p:blipFill>
          <a:blip r:embed="rId2">
            <a:extLst>
              <a:ext uri="{28A0092B-C50C-407E-A947-70E740481C1C}">
                <a14:useLocalDpi xmlns:a14="http://schemas.microsoft.com/office/drawing/2010/main" val="0"/>
              </a:ext>
            </a:extLst>
          </a:blip>
          <a:srcRect r="49744" b="10081"/>
          <a:stretch>
            <a:fillRect/>
          </a:stretch>
        </p:blipFill>
        <p:spPr bwMode="auto">
          <a:xfrm>
            <a:off x="395288" y="2852738"/>
            <a:ext cx="3240087" cy="352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7" name="Text Box 31"/>
          <p:cNvSpPr txBox="1">
            <a:spLocks noChangeArrowheads="1"/>
          </p:cNvSpPr>
          <p:nvPr/>
        </p:nvSpPr>
        <p:spPr bwMode="auto">
          <a:xfrm>
            <a:off x="3635375" y="4365625"/>
            <a:ext cx="2374900" cy="466725"/>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a:latin typeface="Arial" panose="020B0604020202020204" pitchFamily="34" charset="0"/>
              </a:rPr>
              <a:t>内燃机工作原理</a:t>
            </a:r>
            <a:endParaRPr lang="zh-CN" altLang="en-US" sz="2400">
              <a:latin typeface="Arial" panose="020B0604020202020204" pitchFamily="34" charset="0"/>
            </a:endParaRPr>
          </a:p>
        </p:txBody>
      </p:sp>
      <p:pic>
        <p:nvPicPr>
          <p:cNvPr id="512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10275" y="4076700"/>
            <a:ext cx="288290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Rot="1" noChangeArrowheads="1"/>
          </p:cNvSpPr>
          <p:nvPr>
            <p:ph type="body" sz="half" idx="1"/>
          </p:nvPr>
        </p:nvSpPr>
        <p:spPr>
          <a:xfrm>
            <a:off x="250825" y="260350"/>
            <a:ext cx="8353425" cy="576263"/>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zh-CN" altLang="en-US" sz="2800" b="1">
                <a:solidFill>
                  <a:srgbClr val="CC0000"/>
                </a:solidFill>
              </a:rPr>
              <a:t>第一章 作业</a:t>
            </a:r>
            <a:endParaRPr lang="en-US" altLang="zh-CN" sz="2800" b="1">
              <a:solidFill>
                <a:srgbClr val="CC0000"/>
              </a:solidFill>
            </a:endParaRPr>
          </a:p>
          <a:p>
            <a:pPr marL="609600" indent="-609600">
              <a:lnSpc>
                <a:spcPct val="90000"/>
              </a:lnSpc>
              <a:buFont typeface="Wingdings" panose="05000000000000000000" pitchFamily="2" charset="2"/>
              <a:buNone/>
            </a:pPr>
            <a:endParaRPr lang="en-US" altLang="zh-CN" sz="2800" b="1">
              <a:solidFill>
                <a:srgbClr val="CC0000"/>
              </a:solidFill>
            </a:endParaRPr>
          </a:p>
          <a:p>
            <a:pPr marL="609600" indent="-609600">
              <a:lnSpc>
                <a:spcPct val="90000"/>
              </a:lnSpc>
              <a:buFont typeface="Wingdings" panose="05000000000000000000" pitchFamily="2" charset="2"/>
              <a:buNone/>
            </a:pPr>
            <a:endParaRPr lang="zh-CN" altLang="en-US" sz="2800" b="1">
              <a:solidFill>
                <a:srgbClr val="CC0000"/>
              </a:solidFill>
            </a:endParaRPr>
          </a:p>
        </p:txBody>
      </p:sp>
      <p:pic>
        <p:nvPicPr>
          <p:cNvPr id="45059" name="图片 1"/>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5288" y="1268413"/>
            <a:ext cx="7905750" cy="4227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rrowheads="1"/>
          </p:cNvSpPr>
          <p:nvPr>
            <p:ph type="body" sz="half" idx="1"/>
          </p:nvPr>
        </p:nvSpPr>
        <p:spPr>
          <a:xfrm>
            <a:off x="250825" y="260350"/>
            <a:ext cx="8353425" cy="576263"/>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lnSpc>
                <a:spcPct val="90000"/>
              </a:lnSpc>
              <a:buFont typeface="Wingdings" panose="05000000000000000000" pitchFamily="2" charset="2"/>
              <a:buNone/>
            </a:pPr>
            <a:r>
              <a:rPr lang="zh-CN" altLang="en-US" sz="2800" b="1">
                <a:solidFill>
                  <a:srgbClr val="CC0000"/>
                </a:solidFill>
              </a:rPr>
              <a:t>第一章 作业</a:t>
            </a:r>
            <a:endParaRPr lang="en-US" altLang="zh-CN" sz="2800" b="1">
              <a:solidFill>
                <a:srgbClr val="CC0000"/>
              </a:solidFill>
            </a:endParaRPr>
          </a:p>
          <a:p>
            <a:pPr marL="609600" indent="-609600">
              <a:lnSpc>
                <a:spcPct val="90000"/>
              </a:lnSpc>
              <a:buFont typeface="Wingdings" panose="05000000000000000000" pitchFamily="2" charset="2"/>
              <a:buNone/>
            </a:pPr>
            <a:endParaRPr lang="en-US" altLang="zh-CN" sz="2800" b="1">
              <a:solidFill>
                <a:srgbClr val="CC0000"/>
              </a:solidFill>
            </a:endParaRPr>
          </a:p>
          <a:p>
            <a:pPr marL="609600" indent="-609600">
              <a:lnSpc>
                <a:spcPct val="90000"/>
              </a:lnSpc>
              <a:buFont typeface="Wingdings" panose="05000000000000000000" pitchFamily="2" charset="2"/>
              <a:buNone/>
            </a:pPr>
            <a:endParaRPr lang="zh-CN" altLang="en-US" sz="2800" b="1">
              <a:solidFill>
                <a:srgbClr val="CC0000"/>
              </a:solidFill>
            </a:endParaRPr>
          </a:p>
        </p:txBody>
      </p:sp>
      <p:pic>
        <p:nvPicPr>
          <p:cNvPr id="47107" name="图片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4325" y="1182688"/>
            <a:ext cx="8636000" cy="4046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zh-CN" altLang="en-US" b="1">
                <a:solidFill>
                  <a:srgbClr val="CC0000"/>
                </a:solidFill>
              </a:rPr>
              <a:t>第二章 液压液（工作介质）</a:t>
            </a:r>
            <a:endParaRPr lang="en-US" altLang="zh-CN" b="1">
              <a:solidFill>
                <a:srgbClr val="CC0000"/>
              </a:solidFill>
            </a:endParaRPr>
          </a:p>
          <a:p>
            <a:pPr marL="609600" indent="-609600">
              <a:buFont typeface="Wingdings" panose="05000000000000000000" pitchFamily="2" charset="2"/>
              <a:buNone/>
            </a:pPr>
            <a:r>
              <a:rPr lang="en-US" altLang="zh-CN" b="1">
                <a:solidFill>
                  <a:srgbClr val="CC0000"/>
                </a:solidFill>
              </a:rPr>
              <a:t>1  </a:t>
            </a:r>
            <a:r>
              <a:rPr lang="zh-CN" altLang="en-US" b="1">
                <a:solidFill>
                  <a:srgbClr val="CC0000"/>
                </a:solidFill>
              </a:rPr>
              <a:t>液压液特性和选择</a:t>
            </a:r>
            <a:endParaRPr lang="zh-CN" altLang="en-US" b="1"/>
          </a:p>
        </p:txBody>
      </p:sp>
      <p:graphicFrame>
        <p:nvGraphicFramePr>
          <p:cNvPr id="4" name="表格 3"/>
          <p:cNvGraphicFramePr>
            <a:graphicFrameLocks noGrp="1"/>
          </p:cNvGraphicFramePr>
          <p:nvPr>
            <p:custDataLst>
              <p:tags r:id="rId1"/>
            </p:custDataLst>
          </p:nvPr>
        </p:nvGraphicFramePr>
        <p:xfrm>
          <a:off x="267065" y="3861048"/>
          <a:ext cx="8540749" cy="2592289"/>
        </p:xfrm>
        <a:graphic>
          <a:graphicData uri="http://schemas.openxmlformats.org/drawingml/2006/table">
            <a:tbl>
              <a:tblPr firstRow="1" firstCol="1" bandRow="1">
                <a:tableStyleId>{5C22544A-7EE6-4342-B048-85BDC9FD1C3A}</a:tableStyleId>
              </a:tblPr>
              <a:tblGrid>
                <a:gridCol w="1553814"/>
                <a:gridCol w="239049"/>
                <a:gridCol w="239049"/>
                <a:gridCol w="597621"/>
                <a:gridCol w="1553814"/>
                <a:gridCol w="1553814"/>
                <a:gridCol w="1706922"/>
                <a:gridCol w="1096666"/>
              </a:tblGrid>
              <a:tr h="720045">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组别符号</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应用范围</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特殊应用</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更具体</a:t>
                      </a:r>
                      <a:endParaRPr lang="zh-CN" sz="1400" dirty="0">
                        <a:solidFill>
                          <a:srgbClr val="184972"/>
                        </a:solidFill>
                        <a:effectLst/>
                        <a:latin typeface="Times New Roman" panose="02020603050405020304" pitchFamily="18" charset="0"/>
                        <a:ea typeface="黑体" panose="02010609060101010101" pitchFamily="49" charset="-122"/>
                      </a:endParaRPr>
                    </a:p>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应用</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组成和特性</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产品符号</a:t>
                      </a:r>
                      <a:endParaRPr lang="zh-CN" sz="1400" dirty="0">
                        <a:solidFill>
                          <a:srgbClr val="184972"/>
                        </a:solidFill>
                        <a:effectLst/>
                        <a:latin typeface="Times New Roman" panose="02020603050405020304" pitchFamily="18" charset="0"/>
                        <a:ea typeface="黑体" panose="02010609060101010101" pitchFamily="49" charset="-122"/>
                      </a:endParaRPr>
                    </a:p>
                    <a:p>
                      <a:pPr algn="ctr">
                        <a:lnSpc>
                          <a:spcPts val="1000"/>
                        </a:lnSpc>
                        <a:spcAft>
                          <a:spcPts val="0"/>
                        </a:spcAft>
                      </a:pPr>
                      <a:r>
                        <a:rPr lang="en-US" sz="1050" dirty="0">
                          <a:solidFill>
                            <a:srgbClr val="184972"/>
                          </a:solidFill>
                          <a:effectLst/>
                          <a:latin typeface="Times New Roman" panose="02020603050405020304" pitchFamily="18" charset="0"/>
                          <a:ea typeface="黑体" panose="02010609060101010101" pitchFamily="49" charset="-122"/>
                        </a:rPr>
                        <a:t>ISO-L</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典型应用</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50" dirty="0">
                          <a:solidFill>
                            <a:srgbClr val="184972"/>
                          </a:solidFill>
                          <a:effectLst/>
                          <a:latin typeface="Times New Roman" panose="02020603050405020304" pitchFamily="18" charset="0"/>
                          <a:ea typeface="黑体" panose="02010609060101010101" pitchFamily="49" charset="-122"/>
                        </a:rPr>
                        <a:t>备　　注</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tr>
              <a:tr h="361285">
                <a:tc rowSpan="5">
                  <a:txBody>
                    <a:bodyPr/>
                    <a:lstStyle/>
                    <a:p>
                      <a:pPr algn="ctr">
                        <a:lnSpc>
                          <a:spcPts val="1000"/>
                        </a:lnSpc>
                        <a:spcAft>
                          <a:spcPts val="0"/>
                        </a:spcAft>
                      </a:pPr>
                      <a:r>
                        <a:rPr lang="en-US" sz="1000" b="0" dirty="0">
                          <a:solidFill>
                            <a:schemeClr val="tx1"/>
                          </a:solidFill>
                          <a:effectLst/>
                          <a:latin typeface="Times New Roman" panose="02020603050405020304" pitchFamily="18" charset="0"/>
                          <a:ea typeface="黑体" panose="02010609060101010101" pitchFamily="49" charset="-122"/>
                        </a:rPr>
                        <a:t>H</a:t>
                      </a:r>
                      <a:endParaRPr lang="zh-CN" sz="14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5">
                  <a:txBody>
                    <a:bodyPr/>
                    <a:lstStyle/>
                    <a:p>
                      <a:pPr algn="ctr">
                        <a:lnSpc>
                          <a:spcPts val="1000"/>
                        </a:lnSpc>
                        <a:spcAft>
                          <a:spcPts val="0"/>
                        </a:spcAft>
                      </a:pPr>
                      <a:r>
                        <a:rPr lang="zh-CN" sz="1000">
                          <a:effectLst/>
                          <a:latin typeface="Times New Roman" panose="02020603050405020304" pitchFamily="18" charset="0"/>
                          <a:ea typeface="黑体" panose="02010609060101010101" pitchFamily="49" charset="-122"/>
                        </a:rPr>
                        <a:t>液　　压　　系　　统</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5">
                  <a:txBody>
                    <a:bodyPr/>
                    <a:lstStyle/>
                    <a:p>
                      <a:pPr algn="ctr">
                        <a:lnSpc>
                          <a:spcPts val="1000"/>
                        </a:lnSpc>
                        <a:spcAft>
                          <a:spcPts val="0"/>
                        </a:spcAft>
                      </a:pPr>
                      <a:r>
                        <a:rPr lang="zh-CN" sz="1000">
                          <a:effectLst/>
                          <a:latin typeface="Times New Roman" panose="02020603050405020304" pitchFamily="18" charset="0"/>
                          <a:ea typeface="黑体" panose="02010609060101010101" pitchFamily="49" charset="-122"/>
                        </a:rPr>
                        <a:t>流 体 静 压 系 统</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5">
                  <a:txBody>
                    <a:bodyPr/>
                    <a:lstStyle/>
                    <a:p>
                      <a:pPr algn="ctr">
                        <a:lnSpc>
                          <a:spcPts val="10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00" dirty="0">
                          <a:effectLst/>
                          <a:latin typeface="Times New Roman" panose="02020603050405020304" pitchFamily="18" charset="0"/>
                          <a:ea typeface="黑体" panose="02010609060101010101" pitchFamily="49" charset="-122"/>
                        </a:rPr>
                        <a:t>　无抑制剂的精制矿油</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000">
                          <a:effectLst/>
                          <a:latin typeface="Times New Roman" panose="02020603050405020304" pitchFamily="18" charset="0"/>
                          <a:ea typeface="黑体" panose="02010609060101010101" pitchFamily="49" charset="-122"/>
                        </a:rPr>
                        <a:t>HH</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a:effectLst/>
                          <a:latin typeface="Times New Roman" panose="02020603050405020304" pitchFamily="18" charset="0"/>
                          <a:ea typeface="黑体" panose="02010609060101010101" pitchFamily="49" charset="-122"/>
                        </a:rPr>
                        <a:t> </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71427">
                <a:tc vMerge="1">
                  <a:tcPr/>
                </a:tc>
                <a:tc vMerge="1">
                  <a:tcPr/>
                </a:tc>
                <a:tc vMerge="1">
                  <a:tcPr/>
                </a:tc>
                <a:tc vMerge="1">
                  <a:tcPr/>
                </a:tc>
                <a:tc>
                  <a:txBody>
                    <a:bodyPr/>
                    <a:lstStyle/>
                    <a:p>
                      <a:pPr algn="ctr">
                        <a:lnSpc>
                          <a:spcPts val="1000"/>
                        </a:lnSpc>
                        <a:spcAft>
                          <a:spcPts val="0"/>
                        </a:spcAft>
                      </a:pPr>
                      <a:r>
                        <a:rPr lang="zh-CN" sz="1000">
                          <a:effectLst/>
                          <a:latin typeface="Times New Roman" panose="02020603050405020304" pitchFamily="18" charset="0"/>
                          <a:ea typeface="黑体" panose="02010609060101010101" pitchFamily="49" charset="-122"/>
                        </a:rPr>
                        <a:t>　精制矿油</a:t>
                      </a:r>
                      <a:r>
                        <a:rPr lang="en-US" sz="1000">
                          <a:effectLst/>
                          <a:latin typeface="Times New Roman" panose="02020603050405020304" pitchFamily="18" charset="0"/>
                          <a:ea typeface="黑体" panose="02010609060101010101" pitchFamily="49" charset="-122"/>
                        </a:rPr>
                        <a:t>,</a:t>
                      </a:r>
                      <a:r>
                        <a:rPr lang="zh-CN" sz="1000">
                          <a:effectLst/>
                          <a:latin typeface="Times New Roman" panose="02020603050405020304" pitchFamily="18" charset="0"/>
                          <a:ea typeface="黑体" panose="02010609060101010101" pitchFamily="49" charset="-122"/>
                        </a:rPr>
                        <a:t>并改善其防锈和抗氧性</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000">
                          <a:effectLst/>
                          <a:latin typeface="Times New Roman" panose="02020603050405020304" pitchFamily="18" charset="0"/>
                          <a:ea typeface="黑体" panose="02010609060101010101" pitchFamily="49" charset="-122"/>
                        </a:rPr>
                        <a:t>HL</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a:effectLst/>
                          <a:latin typeface="Times New Roman" panose="02020603050405020304" pitchFamily="18" charset="0"/>
                          <a:ea typeface="黑体" panose="02010609060101010101" pitchFamily="49" charset="-122"/>
                        </a:rPr>
                        <a:t> </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a:effectLst/>
                          <a:latin typeface="Times New Roman" panose="02020603050405020304" pitchFamily="18" charset="0"/>
                          <a:ea typeface="黑体" panose="02010609060101010101" pitchFamily="49" charset="-122"/>
                        </a:rPr>
                        <a:t> </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71427">
                <a:tc vMerge="1">
                  <a:tcPr/>
                </a:tc>
                <a:tc vMerge="1">
                  <a:tcPr/>
                </a:tc>
                <a:tc vMerge="1">
                  <a:tcPr/>
                </a:tc>
                <a:tc vMerge="1">
                  <a:tcPr/>
                </a:tc>
                <a:tc>
                  <a:txBody>
                    <a:bodyPr/>
                    <a:lstStyle/>
                    <a:p>
                      <a:pPr algn="ctr">
                        <a:lnSpc>
                          <a:spcPts val="1000"/>
                        </a:lnSpc>
                        <a:spcAft>
                          <a:spcPts val="0"/>
                        </a:spcAft>
                      </a:pPr>
                      <a:r>
                        <a:rPr lang="zh-CN" sz="1000" dirty="0">
                          <a:effectLst/>
                          <a:latin typeface="Times New Roman" panose="02020603050405020304" pitchFamily="18" charset="0"/>
                          <a:ea typeface="黑体" panose="02010609060101010101" pitchFamily="49" charset="-122"/>
                        </a:rPr>
                        <a:t>　</a:t>
                      </a:r>
                      <a:r>
                        <a:rPr lang="en-US" sz="1000" dirty="0">
                          <a:effectLst/>
                          <a:latin typeface="Times New Roman" panose="02020603050405020304" pitchFamily="18" charset="0"/>
                          <a:ea typeface="黑体" panose="02010609060101010101" pitchFamily="49" charset="-122"/>
                        </a:rPr>
                        <a:t>HL</a:t>
                      </a:r>
                      <a:r>
                        <a:rPr lang="zh-CN" sz="1000" dirty="0">
                          <a:effectLst/>
                          <a:latin typeface="Times New Roman" panose="02020603050405020304" pitchFamily="18" charset="0"/>
                          <a:ea typeface="黑体" panose="02010609060101010101" pitchFamily="49" charset="-122"/>
                        </a:rPr>
                        <a:t>油</a:t>
                      </a:r>
                      <a:r>
                        <a:rPr lang="en-US" sz="1000" dirty="0">
                          <a:effectLst/>
                          <a:latin typeface="Times New Roman" panose="02020603050405020304" pitchFamily="18" charset="0"/>
                          <a:ea typeface="黑体" panose="02010609060101010101" pitchFamily="49" charset="-122"/>
                        </a:rPr>
                        <a:t>,</a:t>
                      </a:r>
                      <a:r>
                        <a:rPr lang="zh-CN" sz="1000" dirty="0">
                          <a:effectLst/>
                          <a:latin typeface="Times New Roman" panose="02020603050405020304" pitchFamily="18" charset="0"/>
                          <a:ea typeface="黑体" panose="02010609060101010101" pitchFamily="49" charset="-122"/>
                        </a:rPr>
                        <a:t>并改善其抗磨性</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000">
                          <a:effectLst/>
                          <a:latin typeface="Times New Roman" panose="02020603050405020304" pitchFamily="18" charset="0"/>
                          <a:ea typeface="黑体" panose="02010609060101010101" pitchFamily="49" charset="-122"/>
                        </a:rPr>
                        <a:t>HM</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00" dirty="0">
                          <a:effectLst/>
                          <a:latin typeface="Times New Roman" panose="02020603050405020304" pitchFamily="18" charset="0"/>
                          <a:ea typeface="黑体" panose="02010609060101010101" pitchFamily="49" charset="-122"/>
                        </a:rPr>
                        <a:t>　有高负荷部件的一般液压系统</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a:effectLst/>
                          <a:latin typeface="Times New Roman" panose="02020603050405020304" pitchFamily="18" charset="0"/>
                          <a:ea typeface="黑体" panose="02010609060101010101" pitchFamily="49" charset="-122"/>
                        </a:rPr>
                        <a:t> </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459105">
                <a:tc vMerge="1">
                  <a:tcPr/>
                </a:tc>
                <a:tc vMerge="1">
                  <a:tcPr/>
                </a:tc>
                <a:tc vMerge="1">
                  <a:tcPr/>
                </a:tc>
                <a:tc vMerge="1">
                  <a:tcPr/>
                </a:tc>
                <a:tc>
                  <a:txBody>
                    <a:bodyPr/>
                    <a:lstStyle/>
                    <a:p>
                      <a:pPr algn="ctr">
                        <a:lnSpc>
                          <a:spcPts val="1000"/>
                        </a:lnSpc>
                        <a:spcAft>
                          <a:spcPts val="0"/>
                        </a:spcAft>
                      </a:pPr>
                      <a:r>
                        <a:rPr lang="zh-CN" sz="1000">
                          <a:effectLst/>
                          <a:latin typeface="Times New Roman" panose="02020603050405020304" pitchFamily="18" charset="0"/>
                          <a:ea typeface="黑体" panose="02010609060101010101" pitchFamily="49" charset="-122"/>
                        </a:rPr>
                        <a:t>　</a:t>
                      </a:r>
                      <a:r>
                        <a:rPr lang="en-US" sz="1000">
                          <a:effectLst/>
                          <a:latin typeface="Times New Roman" panose="02020603050405020304" pitchFamily="18" charset="0"/>
                          <a:ea typeface="黑体" panose="02010609060101010101" pitchFamily="49" charset="-122"/>
                        </a:rPr>
                        <a:t>HL</a:t>
                      </a:r>
                      <a:r>
                        <a:rPr lang="zh-CN" sz="1000">
                          <a:effectLst/>
                          <a:latin typeface="Times New Roman" panose="02020603050405020304" pitchFamily="18" charset="0"/>
                          <a:ea typeface="黑体" panose="02010609060101010101" pitchFamily="49" charset="-122"/>
                        </a:rPr>
                        <a:t>油</a:t>
                      </a:r>
                      <a:r>
                        <a:rPr lang="en-US" sz="1000">
                          <a:effectLst/>
                          <a:latin typeface="Times New Roman" panose="02020603050405020304" pitchFamily="18" charset="0"/>
                          <a:ea typeface="黑体" panose="02010609060101010101" pitchFamily="49" charset="-122"/>
                        </a:rPr>
                        <a:t>,</a:t>
                      </a:r>
                      <a:r>
                        <a:rPr lang="zh-CN" sz="1000">
                          <a:effectLst/>
                          <a:latin typeface="Times New Roman" panose="02020603050405020304" pitchFamily="18" charset="0"/>
                          <a:ea typeface="黑体" panose="02010609060101010101" pitchFamily="49" charset="-122"/>
                        </a:rPr>
                        <a:t>并改善其粘温性</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000">
                          <a:effectLst/>
                          <a:latin typeface="Times New Roman" panose="02020603050405020304" pitchFamily="18" charset="0"/>
                          <a:ea typeface="黑体" panose="02010609060101010101" pitchFamily="49" charset="-122"/>
                        </a:rPr>
                        <a:t>HR</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a:effectLst/>
                          <a:latin typeface="Times New Roman" panose="02020603050405020304" pitchFamily="18" charset="0"/>
                          <a:ea typeface="黑体" panose="02010609060101010101" pitchFamily="49" charset="-122"/>
                        </a:rPr>
                        <a:t> </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08608">
                <a:tc vMerge="1">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000"/>
                        </a:lnSpc>
                        <a:spcAft>
                          <a:spcPts val="0"/>
                        </a:spcAft>
                      </a:pPr>
                      <a:r>
                        <a:rPr lang="zh-CN" sz="1000" dirty="0">
                          <a:effectLst/>
                          <a:latin typeface="Times New Roman" panose="02020603050405020304" pitchFamily="18" charset="0"/>
                          <a:ea typeface="黑体" panose="02010609060101010101" pitchFamily="49" charset="-122"/>
                        </a:rPr>
                        <a:t>　</a:t>
                      </a:r>
                      <a:r>
                        <a:rPr lang="en-US" sz="1000" dirty="0">
                          <a:effectLst/>
                          <a:latin typeface="Times New Roman" panose="02020603050405020304" pitchFamily="18" charset="0"/>
                          <a:ea typeface="黑体" panose="02010609060101010101" pitchFamily="49" charset="-122"/>
                        </a:rPr>
                        <a:t>HM</a:t>
                      </a:r>
                      <a:r>
                        <a:rPr lang="zh-CN" sz="1000" dirty="0">
                          <a:effectLst/>
                          <a:latin typeface="Times New Roman" panose="02020603050405020304" pitchFamily="18" charset="0"/>
                          <a:ea typeface="黑体" panose="02010609060101010101" pitchFamily="49" charset="-122"/>
                        </a:rPr>
                        <a:t>油</a:t>
                      </a:r>
                      <a:r>
                        <a:rPr lang="en-US" sz="1000" dirty="0">
                          <a:effectLst/>
                          <a:latin typeface="Times New Roman" panose="02020603050405020304" pitchFamily="18" charset="0"/>
                          <a:ea typeface="黑体" panose="02010609060101010101" pitchFamily="49" charset="-122"/>
                        </a:rPr>
                        <a:t>,</a:t>
                      </a:r>
                      <a:r>
                        <a:rPr lang="zh-CN" sz="1000" dirty="0">
                          <a:effectLst/>
                          <a:latin typeface="Times New Roman" panose="02020603050405020304" pitchFamily="18" charset="0"/>
                          <a:ea typeface="黑体" panose="02010609060101010101" pitchFamily="49" charset="-122"/>
                        </a:rPr>
                        <a:t>并改善其粘温性</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000">
                          <a:effectLst/>
                          <a:latin typeface="Times New Roman" panose="02020603050405020304" pitchFamily="18" charset="0"/>
                          <a:ea typeface="黑体" panose="02010609060101010101" pitchFamily="49" charset="-122"/>
                        </a:rPr>
                        <a:t>HV</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1000">
                          <a:effectLst/>
                          <a:latin typeface="Times New Roman" panose="02020603050405020304" pitchFamily="18" charset="0"/>
                          <a:ea typeface="黑体" panose="02010609060101010101" pitchFamily="49" charset="-122"/>
                        </a:rPr>
                        <a:t>　建筑和船舶设备</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bl>
          </a:graphicData>
        </a:graphic>
      </p:graphicFrame>
      <p:sp>
        <p:nvSpPr>
          <p:cNvPr id="49204" name="文本框 1"/>
          <p:cNvSpPr txBox="1">
            <a:spLocks noChangeArrowheads="1"/>
          </p:cNvSpPr>
          <p:nvPr/>
        </p:nvSpPr>
        <p:spPr bwMode="auto">
          <a:xfrm>
            <a:off x="431800" y="1484313"/>
            <a:ext cx="82804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Wingdings" panose="05000000000000000000" pitchFamily="2" charset="2"/>
              <a:buChar char="Ø"/>
            </a:pPr>
            <a:r>
              <a:rPr lang="zh-CN" altLang="en-US" sz="2400" b="1">
                <a:latin typeface="Arial" panose="020B0604020202020204" pitchFamily="34" charset="0"/>
              </a:rPr>
              <a:t>液压液分类（</a:t>
            </a:r>
            <a:r>
              <a:rPr lang="en-US" altLang="zh-CN" sz="2400">
                <a:latin typeface="Times New Roman" panose="02020603050405020304" pitchFamily="18" charset="0"/>
                <a:ea typeface="黑体" panose="02010609060101010101" pitchFamily="49" charset="-122"/>
              </a:rPr>
              <a:t>GB/T 7631.2—2003</a:t>
            </a:r>
            <a:r>
              <a:rPr lang="zh-CN" altLang="en-US" sz="2400">
                <a:latin typeface="Times New Roman" panose="02020603050405020304" pitchFamily="18" charset="0"/>
                <a:ea typeface="黑体" panose="02010609060101010101" pitchFamily="49" charset="-122"/>
              </a:rPr>
              <a:t>，</a:t>
            </a:r>
            <a:r>
              <a:rPr lang="en-US" altLang="zh-CN" sz="2400">
                <a:latin typeface="Times New Roman" panose="02020603050405020304" pitchFamily="18" charset="0"/>
                <a:ea typeface="黑体" panose="02010609060101010101" pitchFamily="49" charset="-122"/>
              </a:rPr>
              <a:t> ISO6743-4∶1999</a:t>
            </a:r>
            <a:r>
              <a:rPr lang="zh-CN" altLang="en-US" sz="2400" b="1">
                <a:latin typeface="Arial" panose="020B0604020202020204" pitchFamily="34" charset="0"/>
              </a:rPr>
              <a:t>）</a:t>
            </a:r>
            <a:endParaRPr lang="zh-CN" altLang="en-US" sz="2400" b="1">
              <a:latin typeface="Arial" panose="020B0604020202020204" pitchFamily="34" charset="0"/>
            </a:endParaRPr>
          </a:p>
        </p:txBody>
      </p:sp>
      <p:sp>
        <p:nvSpPr>
          <p:cNvPr id="6" name="文本框 5"/>
          <p:cNvSpPr txBox="1">
            <a:spLocks noChangeArrowheads="1"/>
          </p:cNvSpPr>
          <p:nvPr/>
        </p:nvSpPr>
        <p:spPr bwMode="auto">
          <a:xfrm>
            <a:off x="450850" y="1890713"/>
            <a:ext cx="8280400"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200000"/>
              </a:lnSpc>
              <a:spcBef>
                <a:spcPct val="0"/>
              </a:spcBef>
              <a:buFontTx/>
              <a:buNone/>
            </a:pPr>
            <a:r>
              <a:rPr lang="zh-CN" altLang="en-US" sz="2000">
                <a:latin typeface="Times New Roman" panose="02020603050405020304" pitchFamily="18" charset="0"/>
                <a:ea typeface="黑体" panose="02010609060101010101" pitchFamily="49" charset="-122"/>
              </a:rPr>
              <a:t> </a:t>
            </a:r>
            <a:r>
              <a:rPr lang="en-US" altLang="zh-CN" sz="2000">
                <a:solidFill>
                  <a:srgbClr val="FF0000"/>
                </a:solidFill>
                <a:latin typeface="Times New Roman" panose="02020603050405020304" pitchFamily="18" charset="0"/>
                <a:ea typeface="黑体" panose="02010609060101010101" pitchFamily="49" charset="-122"/>
              </a:rPr>
              <a:t>90%</a:t>
            </a:r>
            <a:r>
              <a:rPr lang="zh-CN" altLang="en-US" sz="2000">
                <a:latin typeface="Times New Roman" panose="02020603050405020304" pitchFamily="18" charset="0"/>
                <a:ea typeface="黑体" panose="02010609060101010101" pitchFamily="49" charset="-122"/>
              </a:rPr>
              <a:t>以上石油基液压液。基油为精制的石油润滑油馏分。在基油中加入各种添加剂</a:t>
            </a:r>
            <a:r>
              <a:rPr lang="en-US" altLang="zh-CN" sz="2000">
                <a:latin typeface="Times New Roman" panose="02020603050405020304" pitchFamily="18" charset="0"/>
                <a:ea typeface="黑体" panose="02010609060101010101" pitchFamily="49" charset="-122"/>
              </a:rPr>
              <a:t>: </a:t>
            </a:r>
            <a:r>
              <a:rPr lang="zh-CN" altLang="en-US" sz="2000">
                <a:solidFill>
                  <a:srgbClr val="FF0000"/>
                </a:solidFill>
                <a:latin typeface="Times New Roman" panose="02020603050405020304" pitchFamily="18" charset="0"/>
                <a:ea typeface="黑体" panose="02010609060101010101" pitchFamily="49" charset="-122"/>
              </a:rPr>
              <a:t>改善油液化学性能</a:t>
            </a:r>
            <a:r>
              <a:rPr lang="zh-CN" altLang="en-US" sz="2000">
                <a:latin typeface="Times New Roman" panose="02020603050405020304" pitchFamily="18" charset="0"/>
                <a:ea typeface="黑体" panose="02010609060101010101" pitchFamily="49" charset="-122"/>
              </a:rPr>
              <a:t>的</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如抗氧化剂、防腐剂、防锈剂等</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 </a:t>
            </a:r>
            <a:r>
              <a:rPr lang="zh-CN" altLang="en-US" sz="2000">
                <a:solidFill>
                  <a:srgbClr val="FF0000"/>
                </a:solidFill>
                <a:latin typeface="Times New Roman" panose="02020603050405020304" pitchFamily="18" charset="0"/>
                <a:ea typeface="黑体" panose="02010609060101010101" pitchFamily="49" charset="-122"/>
              </a:rPr>
              <a:t>改善油液物理性能</a:t>
            </a:r>
            <a:r>
              <a:rPr lang="zh-CN" altLang="en-US" sz="2000">
                <a:latin typeface="Times New Roman" panose="02020603050405020304" pitchFamily="18" charset="0"/>
                <a:ea typeface="黑体" panose="02010609060101010101" pitchFamily="49" charset="-122"/>
              </a:rPr>
              <a:t>的</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如增粘剂、抗磨剂、防爬剂等。</a:t>
            </a:r>
            <a:endParaRPr lang="zh-CN" altLang="en-US" sz="2000" b="1">
              <a:latin typeface="Times New Roman" panose="02020603050405020304" pitchFamily="18" charset="0"/>
              <a:ea typeface="黑体" panose="02010609060101010101" pitchFamily="49"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zh-CN" altLang="en-US" b="1">
                <a:solidFill>
                  <a:srgbClr val="CC0000"/>
                </a:solidFill>
              </a:rPr>
              <a:t>第二章 液压液（工作介质）</a:t>
            </a:r>
            <a:endParaRPr lang="en-US" altLang="zh-CN" b="1">
              <a:solidFill>
                <a:srgbClr val="CC0000"/>
              </a:solidFill>
            </a:endParaRPr>
          </a:p>
          <a:p>
            <a:pPr marL="609600" indent="-609600">
              <a:buFont typeface="Wingdings" panose="05000000000000000000" pitchFamily="2" charset="2"/>
              <a:buNone/>
            </a:pPr>
            <a:r>
              <a:rPr lang="en-US" altLang="zh-CN" b="1">
                <a:solidFill>
                  <a:srgbClr val="CC0000"/>
                </a:solidFill>
              </a:rPr>
              <a:t>1  </a:t>
            </a:r>
            <a:r>
              <a:rPr lang="zh-CN" altLang="en-US" b="1">
                <a:solidFill>
                  <a:srgbClr val="CC0000"/>
                </a:solidFill>
              </a:rPr>
              <a:t>液压液特性和选择</a:t>
            </a:r>
            <a:endParaRPr lang="zh-CN" altLang="en-US" b="1"/>
          </a:p>
        </p:txBody>
      </p:sp>
      <p:graphicFrame>
        <p:nvGraphicFramePr>
          <p:cNvPr id="5" name="表格 4"/>
          <p:cNvGraphicFramePr>
            <a:graphicFrameLocks noGrp="1"/>
          </p:cNvGraphicFramePr>
          <p:nvPr/>
        </p:nvGraphicFramePr>
        <p:xfrm>
          <a:off x="301625" y="1412875"/>
          <a:ext cx="8540750" cy="3744912"/>
        </p:xfrm>
        <a:graphic>
          <a:graphicData uri="http://schemas.openxmlformats.org/drawingml/2006/table">
            <a:tbl>
              <a:tblPr firstRow="1" firstCol="1" bandRow="1">
                <a:tableStyleId>{5C22544A-7EE6-4342-B048-85BDC9FD1C3A}</a:tableStyleId>
              </a:tblPr>
              <a:tblGrid>
                <a:gridCol w="758580"/>
                <a:gridCol w="251390"/>
                <a:gridCol w="223138"/>
                <a:gridCol w="1497716"/>
                <a:gridCol w="1564210"/>
                <a:gridCol w="886852"/>
                <a:gridCol w="1689906"/>
                <a:gridCol w="1668958"/>
              </a:tblGrid>
              <a:tr h="624440">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组别符号</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应用范围</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特殊应用</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更具体</a:t>
                      </a:r>
                      <a:endParaRPr lang="zh-CN" sz="1200" dirty="0">
                        <a:solidFill>
                          <a:srgbClr val="184972"/>
                        </a:solidFill>
                        <a:effectLst/>
                        <a:latin typeface="Times New Roman" panose="02020603050405020304" pitchFamily="18" charset="0"/>
                        <a:ea typeface="黑体" panose="02010609060101010101" pitchFamily="49" charset="-122"/>
                      </a:endParaRPr>
                    </a:p>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应用</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组成和特性</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产品符号</a:t>
                      </a:r>
                      <a:endParaRPr lang="zh-CN" sz="1200" dirty="0">
                        <a:solidFill>
                          <a:srgbClr val="184972"/>
                        </a:solidFill>
                        <a:effectLst/>
                        <a:latin typeface="Times New Roman" panose="02020603050405020304" pitchFamily="18" charset="0"/>
                        <a:ea typeface="黑体" panose="02010609060101010101" pitchFamily="49" charset="-122"/>
                      </a:endParaRPr>
                    </a:p>
                    <a:p>
                      <a:pPr algn="ctr">
                        <a:lnSpc>
                          <a:spcPts val="1000"/>
                        </a:lnSpc>
                        <a:spcAft>
                          <a:spcPts val="0"/>
                        </a:spcAft>
                      </a:pPr>
                      <a:r>
                        <a:rPr lang="en-US" sz="1000" dirty="0">
                          <a:solidFill>
                            <a:srgbClr val="184972"/>
                          </a:solidFill>
                          <a:effectLst/>
                          <a:latin typeface="Times New Roman" panose="02020603050405020304" pitchFamily="18" charset="0"/>
                          <a:ea typeface="黑体" panose="02010609060101010101" pitchFamily="49" charset="-122"/>
                        </a:rPr>
                        <a:t>ISO-L</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典型应用</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1000" dirty="0">
                          <a:solidFill>
                            <a:srgbClr val="184972"/>
                          </a:solidFill>
                          <a:effectLst/>
                          <a:latin typeface="Times New Roman" panose="02020603050405020304" pitchFamily="18" charset="0"/>
                          <a:ea typeface="黑体" panose="02010609060101010101" pitchFamily="49" charset="-122"/>
                        </a:rPr>
                        <a:t>备　　注</a:t>
                      </a:r>
                      <a:endParaRPr lang="zh-CN" sz="1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500625">
                <a:tc rowSpan="2">
                  <a:txBody>
                    <a:bodyPr/>
                    <a:lstStyle/>
                    <a:p>
                      <a:pPr algn="ctr">
                        <a:lnSpc>
                          <a:spcPts val="1000"/>
                        </a:lnSpc>
                        <a:spcAft>
                          <a:spcPts val="0"/>
                        </a:spcAft>
                      </a:pPr>
                      <a:r>
                        <a:rPr lang="en-US" sz="800" b="0" dirty="0">
                          <a:solidFill>
                            <a:schemeClr val="tx1"/>
                          </a:solidFill>
                          <a:effectLst/>
                          <a:latin typeface="Times New Roman" panose="02020603050405020304" pitchFamily="18" charset="0"/>
                          <a:ea typeface="黑体" panose="02010609060101010101" pitchFamily="49" charset="-122"/>
                        </a:rPr>
                        <a:t>H</a:t>
                      </a:r>
                      <a:endParaRPr lang="zh-CN" sz="11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液　　压　　系　　统</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流 体 静 压 系 统</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用于要求使用环境可接受液压液的场合</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甘油三酸酯</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a:effectLst/>
                          <a:latin typeface="Times New Roman" panose="02020603050405020304" pitchFamily="18" charset="0"/>
                          <a:ea typeface="黑体" panose="02010609060101010101" pitchFamily="49" charset="-122"/>
                        </a:rPr>
                        <a:t>HETG</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一般液压系统</a:t>
                      </a:r>
                      <a:r>
                        <a:rPr lang="en-US" sz="800" dirty="0">
                          <a:effectLst/>
                          <a:latin typeface="Times New Roman" panose="02020603050405020304" pitchFamily="18" charset="0"/>
                          <a:ea typeface="黑体" panose="02010609060101010101" pitchFamily="49" charset="-122"/>
                        </a:rPr>
                        <a:t>(</a:t>
                      </a:r>
                      <a:r>
                        <a:rPr lang="zh-CN" sz="800" dirty="0">
                          <a:effectLst/>
                          <a:latin typeface="Times New Roman" panose="02020603050405020304" pitchFamily="18" charset="0"/>
                          <a:ea typeface="黑体" panose="02010609060101010101" pitchFamily="49" charset="-122"/>
                        </a:rPr>
                        <a:t>可移动式</a:t>
                      </a:r>
                      <a:r>
                        <a:rPr lang="en-US" sz="800" dirty="0">
                          <a:effectLst/>
                          <a:latin typeface="Times New Roman" panose="02020603050405020304" pitchFamily="18" charset="0"/>
                          <a:ea typeface="黑体" panose="02010609060101010101" pitchFamily="49" charset="-122"/>
                        </a:rPr>
                        <a:t>)</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每个品种的基础液的最小含量应不少于</a:t>
                      </a:r>
                      <a:r>
                        <a:rPr lang="en-US" sz="800" dirty="0">
                          <a:effectLst/>
                          <a:latin typeface="Times New Roman" panose="02020603050405020304" pitchFamily="18" charset="0"/>
                          <a:ea typeface="黑体" panose="02010609060101010101" pitchFamily="49" charset="-122"/>
                        </a:rPr>
                        <a:t>70%(</a:t>
                      </a:r>
                      <a:r>
                        <a:rPr lang="zh-CN" sz="800" dirty="0">
                          <a:effectLst/>
                          <a:latin typeface="Times New Roman" panose="02020603050405020304" pitchFamily="18" charset="0"/>
                          <a:ea typeface="黑体" panose="02010609060101010101" pitchFamily="49" charset="-122"/>
                        </a:rPr>
                        <a:t>质量分数</a:t>
                      </a:r>
                      <a:r>
                        <a:rPr lang="en-US" sz="800" dirty="0">
                          <a:effectLst/>
                          <a:latin typeface="Times New Roman" panose="02020603050405020304" pitchFamily="18" charset="0"/>
                          <a:ea typeface="黑体" panose="02010609060101010101" pitchFamily="49" charset="-122"/>
                        </a:rPr>
                        <a:t>)</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424794">
                <a:tc vMerge="1">
                  <a:tcPr/>
                </a:tc>
                <a:tc vMerge="1">
                  <a:tcPr/>
                </a:tc>
                <a:tc vMerge="1">
                  <a:tcPr/>
                </a:tc>
                <a:tc vMerge="1">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聚乙二醇</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dirty="0">
                          <a:effectLst/>
                          <a:latin typeface="Times New Roman" panose="02020603050405020304" pitchFamily="18" charset="0"/>
                          <a:ea typeface="黑体" panose="02010609060101010101" pitchFamily="49" charset="-122"/>
                        </a:rPr>
                        <a:t>HEPG</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vMerge="1">
                  <a:tcPr/>
                </a:tc>
              </a:tr>
              <a:tr h="323324">
                <a:tc rowSpan="6">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6">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液压导轨系统</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a:t>
                      </a:r>
                      <a:r>
                        <a:rPr lang="en-US" sz="800" dirty="0">
                          <a:effectLst/>
                          <a:latin typeface="Times New Roman" panose="02020603050405020304" pitchFamily="18" charset="0"/>
                          <a:ea typeface="黑体" panose="02010609060101010101" pitchFamily="49" charset="-122"/>
                        </a:rPr>
                        <a:t>HM</a:t>
                      </a:r>
                      <a:r>
                        <a:rPr lang="zh-CN" sz="800" dirty="0">
                          <a:effectLst/>
                          <a:latin typeface="Times New Roman" panose="02020603050405020304" pitchFamily="18" charset="0"/>
                          <a:ea typeface="黑体" panose="02010609060101010101" pitchFamily="49" charset="-122"/>
                        </a:rPr>
                        <a:t>油</a:t>
                      </a:r>
                      <a:r>
                        <a:rPr lang="en-US" sz="800" dirty="0">
                          <a:effectLst/>
                          <a:latin typeface="Times New Roman" panose="02020603050405020304" pitchFamily="18" charset="0"/>
                          <a:ea typeface="黑体" panose="02010609060101010101" pitchFamily="49" charset="-122"/>
                        </a:rPr>
                        <a:t>,</a:t>
                      </a:r>
                      <a:r>
                        <a:rPr lang="zh-CN" sz="800" dirty="0">
                          <a:effectLst/>
                          <a:latin typeface="Times New Roman" panose="02020603050405020304" pitchFamily="18" charset="0"/>
                          <a:ea typeface="黑体" panose="02010609060101010101" pitchFamily="49" charset="-122"/>
                        </a:rPr>
                        <a:t>并具有抗粘</a:t>
                      </a:r>
                      <a:r>
                        <a:rPr lang="en-US" sz="800" dirty="0">
                          <a:effectLst/>
                          <a:latin typeface="Times New Roman" panose="02020603050405020304" pitchFamily="18" charset="0"/>
                          <a:ea typeface="黑体" panose="02010609060101010101" pitchFamily="49" charset="-122"/>
                        </a:rPr>
                        <a:t>-</a:t>
                      </a:r>
                      <a:r>
                        <a:rPr lang="zh-CN" sz="800" dirty="0">
                          <a:effectLst/>
                          <a:latin typeface="Times New Roman" panose="02020603050405020304" pitchFamily="18" charset="0"/>
                          <a:ea typeface="黑体" panose="02010609060101010101" pitchFamily="49" charset="-122"/>
                        </a:rPr>
                        <a:t>滑性</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dirty="0">
                          <a:effectLst/>
                          <a:latin typeface="Times New Roman" panose="02020603050405020304" pitchFamily="18" charset="0"/>
                          <a:ea typeface="黑体" panose="02010609060101010101" pitchFamily="49" charset="-122"/>
                        </a:rPr>
                        <a:t>HG</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液压和滑动轴承导轨润滑系统合用的机床在低速下使振动或间断滑动</a:t>
                      </a:r>
                      <a:r>
                        <a:rPr lang="en-US" sz="800">
                          <a:effectLst/>
                          <a:latin typeface="Times New Roman" panose="02020603050405020304" pitchFamily="18" charset="0"/>
                          <a:ea typeface="黑体" panose="02010609060101010101" pitchFamily="49" charset="-122"/>
                        </a:rPr>
                        <a:t>(</a:t>
                      </a:r>
                      <a:r>
                        <a:rPr lang="zh-CN" sz="800">
                          <a:effectLst/>
                          <a:latin typeface="Times New Roman" panose="02020603050405020304" pitchFamily="18" charset="0"/>
                          <a:ea typeface="黑体" panose="02010609060101010101" pitchFamily="49" charset="-122"/>
                        </a:rPr>
                        <a:t>粘</a:t>
                      </a:r>
                      <a:r>
                        <a:rPr lang="en-US" sz="800">
                          <a:effectLst/>
                          <a:latin typeface="Times New Roman" panose="02020603050405020304" pitchFamily="18" charset="0"/>
                          <a:ea typeface="黑体" panose="02010609060101010101" pitchFamily="49" charset="-122"/>
                        </a:rPr>
                        <a:t>-</a:t>
                      </a:r>
                      <a:r>
                        <a:rPr lang="zh-CN" sz="800">
                          <a:effectLst/>
                          <a:latin typeface="Times New Roman" panose="02020603050405020304" pitchFamily="18" charset="0"/>
                          <a:ea typeface="黑体" panose="02010609060101010101" pitchFamily="49" charset="-122"/>
                        </a:rPr>
                        <a:t>滑</a:t>
                      </a:r>
                      <a:r>
                        <a:rPr lang="en-US" sz="800">
                          <a:effectLst/>
                          <a:latin typeface="Times New Roman" panose="02020603050405020304" pitchFamily="18" charset="0"/>
                          <a:ea typeface="黑体" panose="02010609060101010101" pitchFamily="49" charset="-122"/>
                        </a:rPr>
                        <a:t>)</a:t>
                      </a:r>
                      <a:r>
                        <a:rPr lang="zh-CN" sz="800">
                          <a:effectLst/>
                          <a:latin typeface="Times New Roman" panose="02020603050405020304" pitchFamily="18" charset="0"/>
                          <a:ea typeface="黑体" panose="02010609060101010101" pitchFamily="49" charset="-122"/>
                        </a:rPr>
                        <a:t>减为最小</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这种液体具有多种用途</a:t>
                      </a:r>
                      <a:r>
                        <a:rPr lang="en-US" sz="800">
                          <a:effectLst/>
                          <a:latin typeface="Times New Roman" panose="02020603050405020304" pitchFamily="18" charset="0"/>
                          <a:ea typeface="黑体" panose="02010609060101010101" pitchFamily="49" charset="-122"/>
                        </a:rPr>
                        <a:t>,</a:t>
                      </a:r>
                      <a:r>
                        <a:rPr lang="zh-CN" sz="800">
                          <a:effectLst/>
                          <a:latin typeface="Times New Roman" panose="02020603050405020304" pitchFamily="18" charset="0"/>
                          <a:ea typeface="黑体" panose="02010609060101010101" pitchFamily="49" charset="-122"/>
                        </a:rPr>
                        <a:t>但并非在所有液压应用中皆有效</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81444">
                <a:tc vMerge="1">
                  <a:tcPr/>
                </a:tc>
                <a:tc vMerge="1">
                  <a:tcPr/>
                </a:tc>
                <a:tc vMerge="1">
                  <a:tcPr/>
                </a:tc>
                <a:tc vMerge="1">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聚</a:t>
                      </a:r>
                      <a:r>
                        <a:rPr lang="en-US" sz="800" dirty="0">
                          <a:effectLst/>
                          <a:latin typeface="Times New Roman" panose="02020603050405020304" pitchFamily="18" charset="0"/>
                          <a:ea typeface="黑体" panose="02010609060101010101" pitchFamily="49" charset="-122"/>
                        </a:rPr>
                        <a:t>α</a:t>
                      </a:r>
                      <a:r>
                        <a:rPr lang="zh-CN" sz="800" dirty="0">
                          <a:effectLst/>
                          <a:latin typeface="Times New Roman" panose="02020603050405020304" pitchFamily="18" charset="0"/>
                          <a:ea typeface="黑体" panose="02010609060101010101" pitchFamily="49" charset="-122"/>
                        </a:rPr>
                        <a:t>烯烃和相关烃类产品</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dirty="0">
                          <a:effectLst/>
                          <a:latin typeface="Times New Roman" panose="02020603050405020304" pitchFamily="18" charset="0"/>
                          <a:ea typeface="黑体" panose="02010609060101010101" pitchFamily="49" charset="-122"/>
                        </a:rPr>
                        <a:t>HEPR</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marL="25400" marR="2540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02159">
                <a:tc vMerge="1">
                  <a:tcPr/>
                </a:tc>
                <a:tc vMerge="1">
                  <a:tcPr/>
                </a:tc>
                <a:tc vMerge="1">
                  <a:tcPr/>
                </a:tc>
                <a:tc rowSpan="4">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用于使用难燃液压液的场合</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水包油型乳化液</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a:effectLst/>
                          <a:latin typeface="Times New Roman" panose="02020603050405020304" pitchFamily="18" charset="0"/>
                          <a:ea typeface="黑体" panose="02010609060101010101" pitchFamily="49" charset="-122"/>
                        </a:rPr>
                        <a:t>HFAE</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1100">
                          <a:effectLst/>
                          <a:latin typeface="Times New Roman" panose="02020603050405020304" pitchFamily="18" charset="0"/>
                          <a:ea typeface="黑体" panose="02010609060101010101" pitchFamily="49" charset="-122"/>
                        </a:rPr>
                        <a:t> </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通常含水量大于</a:t>
                      </a:r>
                      <a:r>
                        <a:rPr lang="en-US" sz="800">
                          <a:effectLst/>
                          <a:latin typeface="Times New Roman" panose="02020603050405020304" pitchFamily="18" charset="0"/>
                          <a:ea typeface="黑体" panose="02010609060101010101" pitchFamily="49" charset="-122"/>
                        </a:rPr>
                        <a:t>80%(</a:t>
                      </a:r>
                      <a:r>
                        <a:rPr lang="zh-CN" sz="800">
                          <a:effectLst/>
                          <a:latin typeface="Times New Roman" panose="02020603050405020304" pitchFamily="18" charset="0"/>
                          <a:ea typeface="黑体" panose="02010609060101010101" pitchFamily="49" charset="-122"/>
                        </a:rPr>
                        <a:t>质量分数</a:t>
                      </a:r>
                      <a:r>
                        <a:rPr lang="en-US" sz="800">
                          <a:effectLst/>
                          <a:latin typeface="Times New Roman" panose="02020603050405020304" pitchFamily="18" charset="0"/>
                          <a:ea typeface="黑体" panose="02010609060101010101" pitchFamily="49" charset="-122"/>
                        </a:rPr>
                        <a:t>)</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02159">
                <a:tc vMerge="1">
                  <a:tcPr/>
                </a:tc>
                <a:tc vMerge="1">
                  <a:tcPr/>
                </a:tc>
                <a:tc vMerge="1">
                  <a:tcPr/>
                </a:tc>
                <a:tc vMerge="1">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化学水溶液</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a:effectLst/>
                          <a:latin typeface="Times New Roman" panose="02020603050405020304" pitchFamily="18" charset="0"/>
                          <a:ea typeface="黑体" panose="02010609060101010101" pitchFamily="49" charset="-122"/>
                        </a:rPr>
                        <a:t>HFAS</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1100">
                          <a:effectLst/>
                          <a:latin typeface="Times New Roman" panose="02020603050405020304" pitchFamily="18" charset="0"/>
                          <a:ea typeface="黑体" panose="02010609060101010101" pitchFamily="49" charset="-122"/>
                        </a:rPr>
                        <a:t> </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a:effectLst/>
                          <a:latin typeface="Times New Roman" panose="02020603050405020304" pitchFamily="18" charset="0"/>
                          <a:ea typeface="黑体" panose="02010609060101010101" pitchFamily="49" charset="-122"/>
                        </a:rPr>
                        <a:t>　通常含水量大于</a:t>
                      </a:r>
                      <a:r>
                        <a:rPr lang="en-US" sz="800">
                          <a:effectLst/>
                          <a:latin typeface="Times New Roman" panose="02020603050405020304" pitchFamily="18" charset="0"/>
                          <a:ea typeface="黑体" panose="02010609060101010101" pitchFamily="49" charset="-122"/>
                        </a:rPr>
                        <a:t>80%(</a:t>
                      </a:r>
                      <a:r>
                        <a:rPr lang="zh-CN" sz="800">
                          <a:effectLst/>
                          <a:latin typeface="Times New Roman" panose="02020603050405020304" pitchFamily="18" charset="0"/>
                          <a:ea typeface="黑体" panose="02010609060101010101" pitchFamily="49" charset="-122"/>
                        </a:rPr>
                        <a:t>质量分数</a:t>
                      </a:r>
                      <a:r>
                        <a:rPr lang="en-US" sz="800">
                          <a:effectLst/>
                          <a:latin typeface="Times New Roman" panose="02020603050405020304" pitchFamily="18" charset="0"/>
                          <a:ea typeface="黑体" panose="02010609060101010101" pitchFamily="49" charset="-122"/>
                        </a:rPr>
                        <a:t>)</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53814">
                <a:tc vMerge="1">
                  <a:tcPr/>
                </a:tc>
                <a:tc vMerge="1">
                  <a:tcPr/>
                </a:tc>
                <a:tc vMerge="1">
                  <a:tcPr/>
                </a:tc>
                <a:tc vMerge="1">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油包水乳化液</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dirty="0">
                          <a:effectLst/>
                          <a:latin typeface="Times New Roman" panose="02020603050405020304" pitchFamily="18" charset="0"/>
                          <a:ea typeface="黑体" panose="02010609060101010101" pitchFamily="49" charset="-122"/>
                        </a:rPr>
                        <a:t>HFB</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1100">
                          <a:effectLst/>
                          <a:latin typeface="Times New Roman" panose="02020603050405020304" pitchFamily="18" charset="0"/>
                          <a:ea typeface="黑体" panose="02010609060101010101" pitchFamily="49" charset="-122"/>
                        </a:rPr>
                        <a:t> </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000"/>
                        </a:lnSpc>
                        <a:spcAft>
                          <a:spcPts val="0"/>
                        </a:spcAft>
                      </a:pPr>
                      <a:r>
                        <a:rPr lang="en-US" sz="1100">
                          <a:effectLst/>
                          <a:latin typeface="Times New Roman" panose="02020603050405020304" pitchFamily="18" charset="0"/>
                          <a:ea typeface="黑体" panose="02010609060101010101" pitchFamily="49" charset="-122"/>
                        </a:rPr>
                        <a:t> </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82556">
                <a:tc vMerge="1">
                  <a:tcPr/>
                </a:tc>
                <a:tc vMerge="1">
                  <a:tcPr/>
                </a:tc>
                <a:tc vMerge="1">
                  <a:tcPr/>
                </a:tc>
                <a:tc vMerge="1">
                  <a:tcPr/>
                </a:tc>
                <a:tc>
                  <a:txBody>
                    <a:bodyPr/>
                    <a:lstStyle/>
                    <a:p>
                      <a:pPr algn="ctr"/>
                      <a:r>
                        <a:rPr lang="zh-CN" sz="800">
                          <a:effectLst/>
                          <a:latin typeface="Times New Roman" panose="02020603050405020304" pitchFamily="18" charset="0"/>
                          <a:ea typeface="黑体" panose="02010609060101010101" pitchFamily="49" charset="-122"/>
                        </a:rPr>
                        <a:t>　含聚合物水溶液</a:t>
                      </a:r>
                      <a:r>
                        <a:rPr lang="en-US" sz="800" baseline="30000">
                          <a:effectLst/>
                          <a:latin typeface="Times New Roman" panose="02020603050405020304" pitchFamily="18" charset="0"/>
                          <a:ea typeface="黑体" panose="02010609060101010101" pitchFamily="49" charset="-122"/>
                        </a:rPr>
                        <a:t>①</a:t>
                      </a:r>
                      <a:endParaRPr lang="zh-CN" altLang="en-US" sz="1800">
                        <a:latin typeface="Times New Roman" panose="02020603050405020304" pitchFamily="18" charset="0"/>
                        <a:ea typeface="黑体" panose="02010609060101010101" pitchFamily="49" charset="-122"/>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800">
                          <a:effectLst/>
                          <a:latin typeface="Times New Roman" panose="02020603050405020304" pitchFamily="18" charset="0"/>
                          <a:ea typeface="黑体" panose="02010609060101010101" pitchFamily="49" charset="-122"/>
                        </a:rPr>
                        <a:t>HFC</a:t>
                      </a:r>
                      <a:endParaRPr lang="zh-CN" altLang="en-US" sz="1800">
                        <a:latin typeface="Times New Roman" panose="02020603050405020304" pitchFamily="18" charset="0"/>
                        <a:ea typeface="黑体" panose="02010609060101010101" pitchFamily="49" charset="-122"/>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100">
                          <a:effectLst/>
                          <a:latin typeface="Times New Roman" panose="02020603050405020304" pitchFamily="18" charset="0"/>
                          <a:ea typeface="黑体" panose="02010609060101010101" pitchFamily="49" charset="-122"/>
                        </a:rPr>
                        <a:t> </a:t>
                      </a:r>
                      <a:endParaRPr lang="zh-CN" altLang="en-US" sz="1800">
                        <a:latin typeface="Times New Roman" panose="02020603050405020304" pitchFamily="18" charset="0"/>
                        <a:ea typeface="黑体" panose="02010609060101010101" pitchFamily="49" charset="-122"/>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sz="800">
                          <a:effectLst/>
                          <a:latin typeface="Times New Roman" panose="02020603050405020304" pitchFamily="18" charset="0"/>
                          <a:ea typeface="黑体" panose="02010609060101010101" pitchFamily="49" charset="-122"/>
                        </a:rPr>
                        <a:t>　通常含水量大于</a:t>
                      </a:r>
                      <a:r>
                        <a:rPr lang="en-US" sz="800">
                          <a:effectLst/>
                          <a:latin typeface="Times New Roman" panose="02020603050405020304" pitchFamily="18" charset="0"/>
                          <a:ea typeface="黑体" panose="02010609060101010101" pitchFamily="49" charset="-122"/>
                        </a:rPr>
                        <a:t>35%(</a:t>
                      </a:r>
                      <a:r>
                        <a:rPr lang="zh-CN" sz="800">
                          <a:effectLst/>
                          <a:latin typeface="Times New Roman" panose="02020603050405020304" pitchFamily="18" charset="0"/>
                          <a:ea typeface="黑体" panose="02010609060101010101" pitchFamily="49" charset="-122"/>
                        </a:rPr>
                        <a:t>质量分数</a:t>
                      </a:r>
                      <a:r>
                        <a:rPr lang="en-US" sz="800">
                          <a:effectLst/>
                          <a:latin typeface="Times New Roman" panose="02020603050405020304" pitchFamily="18" charset="0"/>
                          <a:ea typeface="黑体" panose="02010609060101010101" pitchFamily="49" charset="-122"/>
                        </a:rPr>
                        <a:t>)</a:t>
                      </a:r>
                      <a:endParaRPr lang="zh-CN" altLang="en-US" sz="1800">
                        <a:latin typeface="Times New Roman" panose="02020603050405020304" pitchFamily="18" charset="0"/>
                        <a:ea typeface="黑体" panose="02010609060101010101" pitchFamily="49" charset="-122"/>
                      </a:endParaRPr>
                    </a:p>
                  </a:txBody>
                  <a:tcPr marL="25400" marR="2540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449597">
                <a:tc>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CN" altLang="en-US" sz="180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000"/>
                        </a:lnSpc>
                        <a:spcAft>
                          <a:spcPts val="0"/>
                        </a:spcAft>
                      </a:pPr>
                      <a:r>
                        <a:rPr lang="zh-CN" sz="800" dirty="0">
                          <a:effectLst/>
                          <a:latin typeface="Times New Roman" panose="02020603050405020304" pitchFamily="18" charset="0"/>
                          <a:ea typeface="黑体" panose="02010609060101010101" pitchFamily="49" charset="-122"/>
                        </a:rPr>
                        <a:t>　其他成分的无水合成液</a:t>
                      </a:r>
                      <a:r>
                        <a:rPr lang="en-US" sz="800" baseline="30000" dirty="0">
                          <a:effectLst/>
                          <a:latin typeface="Times New Roman" panose="02020603050405020304" pitchFamily="18" charset="0"/>
                          <a:ea typeface="黑体" panose="02010609060101010101" pitchFamily="49" charset="-122"/>
                        </a:rPr>
                        <a:t>①</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000"/>
                        </a:lnSpc>
                        <a:spcAft>
                          <a:spcPts val="0"/>
                        </a:spcAft>
                      </a:pPr>
                      <a:r>
                        <a:rPr lang="en-US" sz="800">
                          <a:effectLst/>
                          <a:latin typeface="Times New Roman" panose="02020603050405020304" pitchFamily="18" charset="0"/>
                          <a:ea typeface="黑体" panose="02010609060101010101" pitchFamily="49" charset="-122"/>
                        </a:rPr>
                        <a:t>HFDU</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000"/>
                        </a:lnSpc>
                        <a:spcAft>
                          <a:spcPts val="0"/>
                        </a:spcAft>
                      </a:pPr>
                      <a:r>
                        <a:rPr lang="en-US" sz="1100" dirty="0">
                          <a:effectLst/>
                          <a:latin typeface="Times New Roman" panose="02020603050405020304" pitchFamily="18" charset="0"/>
                          <a:ea typeface="黑体" panose="02010609060101010101" pitchFamily="49" charset="-122"/>
                        </a:rPr>
                        <a:t> </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25400" marR="254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endParaRPr lang="zh-CN" altLang="en-US" sz="1800" dirty="0">
                        <a:latin typeface="Times New Roman" panose="02020603050405020304" pitchFamily="18" charset="0"/>
                        <a:ea typeface="黑体" panose="02010609060101010101" pitchFamily="49" charset="-122"/>
                      </a:endParaRPr>
                    </a:p>
                  </a:txBody>
                  <a:tcPr marT="45726" marB="45726">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6" name="矩形 5"/>
          <p:cNvSpPr>
            <a:spLocks noChangeArrowheads="1"/>
          </p:cNvSpPr>
          <p:nvPr/>
        </p:nvSpPr>
        <p:spPr bwMode="auto">
          <a:xfrm>
            <a:off x="301625" y="5373688"/>
            <a:ext cx="8712200"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just">
              <a:lnSpc>
                <a:spcPct val="200000"/>
              </a:lnSpc>
              <a:spcBef>
                <a:spcPct val="0"/>
              </a:spcBef>
              <a:buFontTx/>
              <a:buNone/>
            </a:pPr>
            <a:r>
              <a:rPr lang="zh-CN" altLang="en-US" sz="2000">
                <a:latin typeface="Times New Roman" panose="02020603050405020304" pitchFamily="18" charset="0"/>
                <a:ea typeface="黑体" panose="02010609060101010101" pitchFamily="49" charset="-122"/>
              </a:rPr>
              <a:t>另外，在某些舰船液压系统中， 海水或淡水作为液压液，逐渐向</a:t>
            </a:r>
            <a:r>
              <a:rPr lang="zh-CN" altLang="en-US" sz="2000" b="1">
                <a:latin typeface="Times New Roman" panose="02020603050405020304" pitchFamily="18" charset="0"/>
                <a:ea typeface="黑体" panose="02010609060101010101" pitchFamily="49" charset="-122"/>
              </a:rPr>
              <a:t>水下作业</a:t>
            </a:r>
            <a:r>
              <a:rPr lang="zh-CN" altLang="en-US" sz="2000">
                <a:latin typeface="Times New Roman" panose="02020603050405020304" pitchFamily="18" charset="0"/>
                <a:ea typeface="黑体" panose="02010609060101010101" pitchFamily="49" charset="-122"/>
              </a:rPr>
              <a:t>、</a:t>
            </a:r>
            <a:r>
              <a:rPr lang="zh-CN" altLang="en-US" sz="2000" b="1">
                <a:latin typeface="Times New Roman" panose="02020603050405020304" pitchFamily="18" charset="0"/>
                <a:ea typeface="黑体" panose="02010609060101010101" pitchFamily="49" charset="-122"/>
              </a:rPr>
              <a:t>河道工程</a:t>
            </a:r>
            <a:r>
              <a:rPr lang="zh-CN" altLang="en-US" sz="2000">
                <a:latin typeface="Times New Roman" panose="02020603050405020304" pitchFamily="18" charset="0"/>
                <a:ea typeface="黑体" panose="02010609060101010101" pitchFamily="49" charset="-122"/>
              </a:rPr>
              <a:t>、</a:t>
            </a:r>
            <a:r>
              <a:rPr lang="zh-CN" altLang="en-US" sz="2000" b="1">
                <a:latin typeface="Times New Roman" panose="02020603050405020304" pitchFamily="18" charset="0"/>
                <a:ea typeface="黑体" panose="02010609060101010101" pitchFamily="49" charset="-122"/>
              </a:rPr>
              <a:t>海洋开发</a:t>
            </a:r>
            <a:r>
              <a:rPr lang="zh-CN" altLang="en-US" sz="2000">
                <a:latin typeface="Times New Roman" panose="02020603050405020304" pitchFamily="18" charset="0"/>
                <a:ea typeface="黑体" panose="02010609060101010101" pitchFamily="49" charset="-122"/>
              </a:rPr>
              <a:t>、</a:t>
            </a:r>
            <a:r>
              <a:rPr lang="zh-CN" altLang="en-US" sz="2000" b="1">
                <a:latin typeface="Times New Roman" panose="02020603050405020304" pitchFamily="18" charset="0"/>
                <a:ea typeface="黑体" panose="02010609060101010101" pitchFamily="49" charset="-122"/>
              </a:rPr>
              <a:t>核能动力</a:t>
            </a:r>
            <a:r>
              <a:rPr lang="zh-CN" altLang="en-US" sz="2000">
                <a:latin typeface="Times New Roman" panose="02020603050405020304" pitchFamily="18" charset="0"/>
                <a:ea typeface="黑体" panose="02010609060101010101" pitchFamily="49" charset="-122"/>
              </a:rPr>
              <a:t>、</a:t>
            </a:r>
            <a:r>
              <a:rPr lang="zh-CN" altLang="en-US" sz="2000" b="1">
                <a:latin typeface="Times New Roman" panose="02020603050405020304" pitchFamily="18" charset="0"/>
                <a:ea typeface="黑体" panose="02010609060101010101" pitchFamily="49" charset="-122"/>
              </a:rPr>
              <a:t>冶金热轧</a:t>
            </a:r>
            <a:r>
              <a:rPr lang="zh-CN" altLang="en-US" sz="2000">
                <a:latin typeface="Times New Roman" panose="02020603050405020304" pitchFamily="18" charset="0"/>
                <a:ea typeface="黑体" panose="02010609060101010101" pitchFamily="49" charset="-122"/>
              </a:rPr>
              <a:t>、</a:t>
            </a:r>
            <a:r>
              <a:rPr lang="zh-CN" altLang="en-US" sz="2000" b="1">
                <a:latin typeface="Times New Roman" panose="02020603050405020304" pitchFamily="18" charset="0"/>
                <a:ea typeface="黑体" panose="02010609060101010101" pitchFamily="49" charset="-122"/>
              </a:rPr>
              <a:t>食品药品</a:t>
            </a:r>
            <a:r>
              <a:rPr lang="zh-CN" altLang="en-US" sz="2000">
                <a:latin typeface="Times New Roman" panose="02020603050405020304" pitchFamily="18" charset="0"/>
                <a:ea typeface="黑体" panose="02010609060101010101" pitchFamily="49" charset="-122"/>
              </a:rPr>
              <a:t>等领域延伸。</a:t>
            </a:r>
            <a:endParaRPr lang="zh-CN" altLang="en-US" sz="2000">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1203" name="文本框 19"/>
          <p:cNvSpPr txBox="1">
            <a:spLocks noChangeArrowheads="1"/>
          </p:cNvSpPr>
          <p:nvPr/>
        </p:nvSpPr>
        <p:spPr bwMode="auto">
          <a:xfrm>
            <a:off x="752475" y="871538"/>
            <a:ext cx="14922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（一）密度</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4" name="矩形 3"/>
          <p:cNvSpPr>
            <a:spLocks noRot="1" noChangeAspect="1" noMove="1" noResize="1" noEditPoints="1" noAdjustHandles="1" noChangeArrowheads="1" noChangeShapeType="1" noTextEdit="1"/>
          </p:cNvSpPr>
          <p:nvPr/>
        </p:nvSpPr>
        <p:spPr>
          <a:xfrm>
            <a:off x="524278" y="1379088"/>
            <a:ext cx="6856034" cy="1472070"/>
          </a:xfrm>
          <a:prstGeom prst="rect">
            <a:avLst/>
          </a:prstGeom>
          <a:blipFill>
            <a:blip r:embed="rId1"/>
            <a:stretch>
              <a:fillRect/>
            </a:stretch>
          </a:blipFill>
        </p:spPr>
        <p:txBody>
          <a:bodyPr/>
          <a:lstStyle/>
          <a:p>
            <a:pPr>
              <a:defRPr/>
            </a:pPr>
            <a:r>
              <a:rPr lang="zh-CN" altLang="en-US">
                <a:noFill/>
              </a:rPr>
              <a:t> </a:t>
            </a:r>
            <a:endParaRPr lang="zh-CN" altLang="en-US">
              <a:noFill/>
            </a:endParaRPr>
          </a:p>
        </p:txBody>
      </p:sp>
      <p:sp>
        <p:nvSpPr>
          <p:cNvPr id="5" name="矩形 4"/>
          <p:cNvSpPr/>
          <p:nvPr/>
        </p:nvSpPr>
        <p:spPr>
          <a:xfrm>
            <a:off x="5853113" y="2076450"/>
            <a:ext cx="3054350" cy="1154113"/>
          </a:xfrm>
          <a:prstGeom prst="rect">
            <a:avLst/>
          </a:prstGeom>
        </p:spPr>
        <p:txBody>
          <a:bodyPr>
            <a:spAutoFit/>
          </a:bodyPr>
          <a:lstStyle/>
          <a:p>
            <a:pPr indent="266700">
              <a:lnSpc>
                <a:spcPct val="150000"/>
              </a:lnSpc>
              <a:spcAft>
                <a:spcPts val="0"/>
              </a:spcAft>
              <a:defRPr/>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　</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ρ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液体的密度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defRPr/>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液体的体积</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defRPr/>
            </a:pPr>
            <a:r>
              <a:rPr lang="en-US" altLang="zh-CN" sz="16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m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液体的质量。</a:t>
            </a:r>
            <a:endParaRPr lang="zh-CN" altLang="en-US" sz="1600" dirty="0">
              <a:latin typeface="Times New Roman" panose="02020603050405020304" pitchFamily="18" charset="0"/>
              <a:ea typeface="黑体" panose="02010609060101010101" pitchFamily="49" charset="-122"/>
            </a:endParaRPr>
          </a:p>
        </p:txBody>
      </p:sp>
      <p:graphicFrame>
        <p:nvGraphicFramePr>
          <p:cNvPr id="6" name="表格 5"/>
          <p:cNvGraphicFramePr>
            <a:graphicFrameLocks noGrp="1"/>
          </p:cNvGraphicFramePr>
          <p:nvPr/>
        </p:nvGraphicFramePr>
        <p:xfrm>
          <a:off x="496888" y="4006850"/>
          <a:ext cx="8251825" cy="1725613"/>
        </p:xfrm>
        <a:graphic>
          <a:graphicData uri="http://schemas.openxmlformats.org/drawingml/2006/table">
            <a:tbl>
              <a:tblPr firstRow="1" firstCol="1" bandRow="1">
                <a:tableStyleId>{5C22544A-7EE6-4342-B048-85BDC9FD1C3A}</a:tableStyleId>
              </a:tblPr>
              <a:tblGrid>
                <a:gridCol w="2045013"/>
                <a:gridCol w="2045013"/>
                <a:gridCol w="56042"/>
                <a:gridCol w="2202321"/>
                <a:gridCol w="1903436"/>
              </a:tblGrid>
              <a:tr h="341848">
                <a:tc>
                  <a:txBody>
                    <a:bodyPr/>
                    <a:lstStyle/>
                    <a:p>
                      <a:pPr algn="ctr">
                        <a:lnSpc>
                          <a:spcPts val="1200"/>
                        </a:lnSpc>
                        <a:spcAft>
                          <a:spcPts val="0"/>
                        </a:spcAft>
                      </a:pPr>
                      <a:r>
                        <a:rPr lang="zh-CN" sz="1800" dirty="0">
                          <a:solidFill>
                            <a:srgbClr val="184972"/>
                          </a:solidFill>
                          <a:effectLst/>
                          <a:latin typeface="Times New Roman" panose="02020603050405020304" pitchFamily="18" charset="0"/>
                          <a:ea typeface="黑体" panose="02010609060101010101" pitchFamily="49" charset="-122"/>
                        </a:rPr>
                        <a:t>液　压　液</a:t>
                      </a:r>
                      <a:endParaRPr lang="zh-CN" sz="2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800">
                          <a:solidFill>
                            <a:srgbClr val="184972"/>
                          </a:solidFill>
                          <a:effectLst/>
                          <a:latin typeface="Times New Roman" panose="02020603050405020304" pitchFamily="18" charset="0"/>
                          <a:ea typeface="黑体" panose="02010609060101010101" pitchFamily="49" charset="-122"/>
                        </a:rPr>
                        <a:t>密度</a:t>
                      </a:r>
                      <a:r>
                        <a:rPr lang="en-US" sz="1800">
                          <a:solidFill>
                            <a:srgbClr val="184972"/>
                          </a:solidFill>
                          <a:effectLst/>
                          <a:latin typeface="Times New Roman" panose="02020603050405020304" pitchFamily="18" charset="0"/>
                          <a:ea typeface="黑体" panose="02010609060101010101" pitchFamily="49" charset="-122"/>
                        </a:rPr>
                        <a:t>/(kg·m</a:t>
                      </a:r>
                      <a:r>
                        <a:rPr lang="en-US" sz="1800" baseline="30000">
                          <a:solidFill>
                            <a:srgbClr val="184972"/>
                          </a:solidFill>
                          <a:effectLst/>
                          <a:latin typeface="Times New Roman" panose="02020603050405020304" pitchFamily="18" charset="0"/>
                          <a:ea typeface="黑体" panose="02010609060101010101" pitchFamily="49" charset="-122"/>
                        </a:rPr>
                        <a:t>-3</a:t>
                      </a:r>
                      <a:r>
                        <a:rPr lang="en-US" sz="1800">
                          <a:solidFill>
                            <a:srgbClr val="184972"/>
                          </a:solidFill>
                          <a:effectLst/>
                          <a:latin typeface="Times New Roman" panose="02020603050405020304" pitchFamily="18" charset="0"/>
                          <a:ea typeface="黑体" panose="02010609060101010101" pitchFamily="49" charset="-122"/>
                        </a:rPr>
                        <a:t>)</a:t>
                      </a:r>
                      <a:endParaRPr lang="zh-CN" sz="24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5">
                  <a:txBody>
                    <a:bodyPr/>
                    <a:lstStyle/>
                    <a:p>
                      <a:pPr algn="ctr">
                        <a:lnSpc>
                          <a:spcPts val="1200"/>
                        </a:lnSpc>
                        <a:spcAft>
                          <a:spcPts val="0"/>
                        </a:spcAft>
                      </a:pPr>
                      <a:r>
                        <a:rPr lang="en-US" sz="2400">
                          <a:solidFill>
                            <a:srgbClr val="184972"/>
                          </a:solidFill>
                          <a:effectLst/>
                          <a:latin typeface="Times New Roman" panose="02020603050405020304" pitchFamily="18" charset="0"/>
                          <a:ea typeface="黑体" panose="02010609060101010101" pitchFamily="49" charset="-122"/>
                        </a:rPr>
                        <a:t> </a:t>
                      </a:r>
                      <a:endParaRPr lang="zh-CN" sz="24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38100" cmpd="sng">
                      <a:noFill/>
                    </a:lnB>
                    <a:lnTlToBr w="12700" cmpd="sng">
                      <a:noFill/>
                      <a:prstDash val="solid"/>
                    </a:lnTlToBr>
                    <a:lnBlToTr w="12700" cmpd="sng">
                      <a:noFill/>
                      <a:prstDash val="solid"/>
                    </a:lnBlToTr>
                    <a:noFill/>
                  </a:tcPr>
                </a:tc>
                <a:tc>
                  <a:txBody>
                    <a:bodyPr/>
                    <a:lstStyle/>
                    <a:p>
                      <a:pPr algn="ctr">
                        <a:lnSpc>
                          <a:spcPts val="1200"/>
                        </a:lnSpc>
                        <a:spcAft>
                          <a:spcPts val="0"/>
                        </a:spcAft>
                      </a:pPr>
                      <a:r>
                        <a:rPr lang="zh-CN" sz="1800" dirty="0">
                          <a:solidFill>
                            <a:srgbClr val="184972"/>
                          </a:solidFill>
                          <a:effectLst/>
                          <a:latin typeface="Times New Roman" panose="02020603050405020304" pitchFamily="18" charset="0"/>
                          <a:ea typeface="黑体" panose="02010609060101010101" pitchFamily="49" charset="-122"/>
                        </a:rPr>
                        <a:t>液　压　液</a:t>
                      </a:r>
                      <a:endParaRPr lang="zh-CN" sz="2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800" dirty="0">
                          <a:solidFill>
                            <a:srgbClr val="184972"/>
                          </a:solidFill>
                          <a:effectLst/>
                          <a:latin typeface="Times New Roman" panose="02020603050405020304" pitchFamily="18" charset="0"/>
                          <a:ea typeface="黑体" panose="02010609060101010101" pitchFamily="49" charset="-122"/>
                        </a:rPr>
                        <a:t>密度</a:t>
                      </a:r>
                      <a:r>
                        <a:rPr lang="en-US" sz="1800" dirty="0">
                          <a:solidFill>
                            <a:srgbClr val="184972"/>
                          </a:solidFill>
                          <a:effectLst/>
                          <a:latin typeface="Times New Roman" panose="02020603050405020304" pitchFamily="18" charset="0"/>
                          <a:ea typeface="黑体" panose="02010609060101010101" pitchFamily="49" charset="-122"/>
                        </a:rPr>
                        <a:t>/(kg·m</a:t>
                      </a:r>
                      <a:r>
                        <a:rPr lang="en-US" sz="1800" baseline="30000" dirty="0">
                          <a:solidFill>
                            <a:srgbClr val="184972"/>
                          </a:solidFill>
                          <a:effectLst/>
                          <a:latin typeface="Times New Roman" panose="02020603050405020304" pitchFamily="18" charset="0"/>
                          <a:ea typeface="黑体" panose="02010609060101010101" pitchFamily="49" charset="-122"/>
                        </a:rPr>
                        <a:t>-3</a:t>
                      </a:r>
                      <a:r>
                        <a:rPr lang="en-US" sz="1800" dirty="0">
                          <a:solidFill>
                            <a:srgbClr val="184972"/>
                          </a:solidFill>
                          <a:effectLst/>
                          <a:latin typeface="Times New Roman" panose="02020603050405020304" pitchFamily="18" charset="0"/>
                          <a:ea typeface="黑体" panose="02010609060101010101" pitchFamily="49" charset="-122"/>
                        </a:rPr>
                        <a:t>)</a:t>
                      </a:r>
                      <a:endParaRPr lang="zh-CN" sz="2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mpd="sng">
                      <a:noFill/>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41848">
                <a:tc>
                  <a:txBody>
                    <a:bodyPr/>
                    <a:lstStyle/>
                    <a:p>
                      <a:pPr algn="ctr">
                        <a:lnSpc>
                          <a:spcPts val="1200"/>
                        </a:lnSpc>
                        <a:spcAft>
                          <a:spcPts val="0"/>
                        </a:spcAft>
                      </a:pPr>
                      <a:r>
                        <a:rPr lang="zh-CN" sz="1400" b="0" dirty="0">
                          <a:solidFill>
                            <a:schemeClr val="tx1"/>
                          </a:solidFill>
                          <a:effectLst/>
                          <a:latin typeface="Times New Roman" panose="02020603050405020304" pitchFamily="18" charset="0"/>
                          <a:ea typeface="黑体" panose="02010609060101010101" pitchFamily="49" charset="-122"/>
                        </a:rPr>
                        <a:t>抗磨液压液</a:t>
                      </a:r>
                      <a:r>
                        <a:rPr lang="en-US" sz="1400" b="0" dirty="0">
                          <a:solidFill>
                            <a:schemeClr val="tx1"/>
                          </a:solidFill>
                          <a:effectLst/>
                          <a:latin typeface="Times New Roman" panose="02020603050405020304" pitchFamily="18" charset="0"/>
                          <a:ea typeface="黑体" panose="02010609060101010101" pitchFamily="49" charset="-122"/>
                        </a:rPr>
                        <a:t>L-HM32</a:t>
                      </a:r>
                      <a:endParaRPr lang="zh-CN" sz="1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0.87×10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ctr">
                        <a:lnSpc>
                          <a:spcPts val="1200"/>
                        </a:lnSpc>
                        <a:spcAft>
                          <a:spcPts val="0"/>
                        </a:spcAft>
                      </a:pPr>
                      <a:r>
                        <a:rPr lang="zh-CN" sz="1400" dirty="0">
                          <a:effectLst/>
                          <a:latin typeface="Times New Roman" panose="02020603050405020304" pitchFamily="18" charset="0"/>
                          <a:ea typeface="黑体" panose="02010609060101010101" pitchFamily="49" charset="-122"/>
                        </a:rPr>
                        <a:t>水</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乙二醇液压液</a:t>
                      </a:r>
                      <a:r>
                        <a:rPr lang="en-US" sz="1400" dirty="0">
                          <a:effectLst/>
                          <a:latin typeface="Times New Roman" panose="02020603050405020304" pitchFamily="18" charset="0"/>
                          <a:ea typeface="黑体" panose="02010609060101010101" pitchFamily="49" charset="-122"/>
                        </a:rPr>
                        <a:t>L-HFC</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1.06×10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41848">
                <a:tc>
                  <a:txBody>
                    <a:bodyPr/>
                    <a:lstStyle/>
                    <a:p>
                      <a:pPr algn="ctr">
                        <a:lnSpc>
                          <a:spcPts val="1200"/>
                        </a:lnSpc>
                        <a:spcAft>
                          <a:spcPts val="0"/>
                        </a:spcAft>
                      </a:pPr>
                      <a:r>
                        <a:rPr lang="zh-CN" sz="1400" b="0" dirty="0">
                          <a:solidFill>
                            <a:schemeClr val="tx1"/>
                          </a:solidFill>
                          <a:effectLst/>
                          <a:latin typeface="Times New Roman" panose="02020603050405020304" pitchFamily="18" charset="0"/>
                          <a:ea typeface="黑体" panose="02010609060101010101" pitchFamily="49" charset="-122"/>
                        </a:rPr>
                        <a:t>抗磨液压液</a:t>
                      </a:r>
                      <a:r>
                        <a:rPr lang="en-US" sz="1400" b="0" dirty="0">
                          <a:solidFill>
                            <a:schemeClr val="tx1"/>
                          </a:solidFill>
                          <a:effectLst/>
                          <a:latin typeface="Times New Roman" panose="02020603050405020304" pitchFamily="18" charset="0"/>
                          <a:ea typeface="黑体" panose="02010609060101010101" pitchFamily="49" charset="-122"/>
                        </a:rPr>
                        <a:t>L-HM46</a:t>
                      </a:r>
                      <a:endParaRPr lang="zh-CN" sz="1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0.875×10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ctr">
                        <a:lnSpc>
                          <a:spcPts val="1200"/>
                        </a:lnSpc>
                        <a:spcAft>
                          <a:spcPts val="0"/>
                        </a:spcAft>
                      </a:pPr>
                      <a:r>
                        <a:rPr lang="zh-CN" sz="1400" dirty="0">
                          <a:effectLst/>
                          <a:latin typeface="Times New Roman" panose="02020603050405020304" pitchFamily="18" charset="0"/>
                          <a:ea typeface="黑体" panose="02010609060101010101" pitchFamily="49" charset="-122"/>
                        </a:rPr>
                        <a:t>通用磷酸酯液压液</a:t>
                      </a:r>
                      <a:r>
                        <a:rPr lang="en-US" sz="1400" dirty="0">
                          <a:effectLst/>
                          <a:latin typeface="Times New Roman" panose="02020603050405020304" pitchFamily="18" charset="0"/>
                          <a:ea typeface="黑体" panose="02010609060101010101" pitchFamily="49" charset="-122"/>
                        </a:rPr>
                        <a:t>L-HFDR</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1.15×10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58221">
                <a:tc>
                  <a:txBody>
                    <a:bodyPr/>
                    <a:lstStyle/>
                    <a:p>
                      <a:pPr algn="ctr">
                        <a:lnSpc>
                          <a:spcPts val="1200"/>
                        </a:lnSpc>
                        <a:spcAft>
                          <a:spcPts val="0"/>
                        </a:spcAft>
                      </a:pPr>
                      <a:r>
                        <a:rPr lang="zh-CN" sz="1400" b="0" dirty="0">
                          <a:solidFill>
                            <a:schemeClr val="tx1"/>
                          </a:solidFill>
                          <a:effectLst/>
                          <a:latin typeface="Times New Roman" panose="02020603050405020304" pitchFamily="18" charset="0"/>
                          <a:ea typeface="黑体" panose="02010609060101010101" pitchFamily="49" charset="-122"/>
                        </a:rPr>
                        <a:t>油包水乳化液</a:t>
                      </a:r>
                      <a:r>
                        <a:rPr lang="en-US" sz="1400" b="0" dirty="0">
                          <a:solidFill>
                            <a:schemeClr val="tx1"/>
                          </a:solidFill>
                          <a:effectLst/>
                          <a:latin typeface="Times New Roman" panose="02020603050405020304" pitchFamily="18" charset="0"/>
                          <a:ea typeface="黑体" panose="02010609060101010101" pitchFamily="49" charset="-122"/>
                        </a:rPr>
                        <a:t>L-HFB</a:t>
                      </a:r>
                      <a:endParaRPr lang="zh-CN" sz="1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a:effectLst/>
                          <a:latin typeface="Times New Roman" panose="02020603050405020304" pitchFamily="18" charset="0"/>
                          <a:ea typeface="黑体" panose="02010609060101010101" pitchFamily="49" charset="-122"/>
                        </a:rPr>
                        <a:t>0.932×10</a:t>
                      </a:r>
                      <a:r>
                        <a:rPr lang="en-US" sz="1400" baseline="30000">
                          <a:effectLst/>
                          <a:latin typeface="Times New Roman" panose="02020603050405020304" pitchFamily="18" charset="0"/>
                          <a:ea typeface="黑体" panose="02010609060101010101" pitchFamily="49" charset="-122"/>
                        </a:rPr>
                        <a:t>3</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a:txBody>
                    <a:bodyPr/>
                    <a:lstStyle/>
                    <a:p>
                      <a:pPr algn="ctr">
                        <a:lnSpc>
                          <a:spcPts val="1200"/>
                        </a:lnSpc>
                        <a:spcAft>
                          <a:spcPts val="0"/>
                        </a:spcAft>
                      </a:pPr>
                      <a:r>
                        <a:rPr lang="zh-CN" sz="1400" dirty="0">
                          <a:effectLst/>
                          <a:latin typeface="Times New Roman" panose="02020603050405020304" pitchFamily="18" charset="0"/>
                          <a:ea typeface="黑体" panose="02010609060101010101" pitchFamily="49" charset="-122"/>
                        </a:rPr>
                        <a:t>飞机用磷酸酯液压液</a:t>
                      </a:r>
                      <a:r>
                        <a:rPr lang="en-US" sz="1400" dirty="0">
                          <a:effectLst/>
                          <a:latin typeface="Times New Roman" panose="02020603050405020304" pitchFamily="18" charset="0"/>
                          <a:ea typeface="黑体" panose="02010609060101010101" pitchFamily="49" charset="-122"/>
                        </a:rPr>
                        <a:t>L-HFDR</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1.05×10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341848">
                <a:tc>
                  <a:txBody>
                    <a:bodyPr/>
                    <a:lstStyle/>
                    <a:p>
                      <a:pPr algn="ctr">
                        <a:lnSpc>
                          <a:spcPts val="1200"/>
                        </a:lnSpc>
                        <a:spcAft>
                          <a:spcPts val="0"/>
                        </a:spcAft>
                      </a:pPr>
                      <a:r>
                        <a:rPr lang="zh-CN" sz="1400" b="0" dirty="0">
                          <a:solidFill>
                            <a:schemeClr val="tx1"/>
                          </a:solidFill>
                          <a:effectLst/>
                          <a:latin typeface="Times New Roman" panose="02020603050405020304" pitchFamily="18" charset="0"/>
                          <a:ea typeface="黑体" panose="02010609060101010101" pitchFamily="49" charset="-122"/>
                        </a:rPr>
                        <a:t>水包油乳化液</a:t>
                      </a:r>
                      <a:r>
                        <a:rPr lang="en-US" sz="1400" b="0" dirty="0">
                          <a:solidFill>
                            <a:schemeClr val="tx1"/>
                          </a:solidFill>
                          <a:effectLst/>
                          <a:latin typeface="Times New Roman" panose="02020603050405020304" pitchFamily="18" charset="0"/>
                          <a:ea typeface="黑体" panose="02010609060101010101" pitchFamily="49" charset="-122"/>
                        </a:rPr>
                        <a:t>L-HFAE</a:t>
                      </a:r>
                      <a:endParaRPr lang="zh-CN" sz="18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mpd="sng">
                      <a:noFill/>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a:effectLst/>
                          <a:latin typeface="Times New Roman" panose="02020603050405020304" pitchFamily="18" charset="0"/>
                          <a:ea typeface="黑体" panose="02010609060101010101" pitchFamily="49" charset="-122"/>
                        </a:rPr>
                        <a:t>0.9977×10</a:t>
                      </a:r>
                      <a:r>
                        <a:rPr lang="en-US" sz="1400" baseline="30000">
                          <a:effectLst/>
                          <a:latin typeface="Times New Roman" panose="02020603050405020304" pitchFamily="18" charset="0"/>
                          <a:ea typeface="黑体" panose="02010609060101010101" pitchFamily="49" charset="-122"/>
                        </a:rPr>
                        <a:t>3</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vMerge="1">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10</a:t>
                      </a:r>
                      <a:r>
                        <a:rPr lang="zh-CN" sz="1400" dirty="0">
                          <a:effectLst/>
                          <a:latin typeface="Times New Roman" panose="02020603050405020304" pitchFamily="18" charset="0"/>
                          <a:ea typeface="黑体" panose="02010609060101010101" pitchFamily="49" charset="-122"/>
                        </a:rPr>
                        <a:t>号航空液压油</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0.85×10</a:t>
                      </a:r>
                      <a:r>
                        <a:rPr lang="en-US" sz="1400" baseline="30000" dirty="0">
                          <a:effectLst/>
                          <a:latin typeface="Times New Roman" panose="02020603050405020304" pitchFamily="18" charset="0"/>
                          <a:ea typeface="黑体" panose="02010609060101010101" pitchFamily="49" charset="-122"/>
                        </a:rPr>
                        <a:t>3</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mpd="sng">
                      <a:noFill/>
                    </a:lnR>
                    <a:lnT w="12700" cap="flat" cmpd="sng" algn="ctr">
                      <a:solidFill>
                        <a:srgbClr val="184972"/>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r>
            </a:tbl>
          </a:graphicData>
        </a:graphic>
      </p:graphicFrame>
      <p:sp>
        <p:nvSpPr>
          <p:cNvPr id="51240" name="矩形 6"/>
          <p:cNvSpPr>
            <a:spLocks noChangeArrowheads="1"/>
          </p:cNvSpPr>
          <p:nvPr/>
        </p:nvSpPr>
        <p:spPr bwMode="auto">
          <a:xfrm>
            <a:off x="827088" y="3429000"/>
            <a:ext cx="44196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常用液压传动液压液的密度值</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 </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1241" name="矩形 8"/>
          <p:cNvSpPr>
            <a:spLocks noChangeArrowheads="1"/>
          </p:cNvSpPr>
          <p:nvPr/>
        </p:nvSpPr>
        <p:spPr bwMode="auto">
          <a:xfrm>
            <a:off x="258763" y="5973763"/>
            <a:ext cx="8728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000">
                <a:solidFill>
                  <a:srgbClr val="FF0000"/>
                </a:solidFill>
                <a:latin typeface="Times New Roman" panose="02020603050405020304" pitchFamily="18" charset="0"/>
                <a:ea typeface="黑体" panose="02010609060101010101" pitchFamily="49" charset="-122"/>
              </a:rPr>
              <a:t>密度随压力或温度的变化而变化，变化量一般很小，工程常被忽略。</a:t>
            </a:r>
            <a:endParaRPr lang="zh-CN" altLang="en-US" sz="2000">
              <a:solidFill>
                <a:srgbClr val="FF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pic>
        <p:nvPicPr>
          <p:cNvPr id="52227" name="图片 9"/>
          <p:cNvPicPr>
            <a:picLocks noChangeAspect="1" noChangeArrowheads="1"/>
          </p:cNvPicPr>
          <p:nvPr/>
        </p:nvPicPr>
        <p:blipFill>
          <a:blip r:embed="rId1">
            <a:extLst>
              <a:ext uri="{28A0092B-C50C-407E-A947-70E740481C1C}">
                <a14:useLocalDpi xmlns:a14="http://schemas.microsoft.com/office/drawing/2010/main" val="0"/>
              </a:ext>
            </a:extLst>
          </a:blip>
          <a:srcRect t="-2" r="28903" b="-159"/>
          <a:stretch>
            <a:fillRect/>
          </a:stretch>
        </p:blipFill>
        <p:spPr bwMode="auto">
          <a:xfrm>
            <a:off x="2968625" y="5157788"/>
            <a:ext cx="2673350" cy="1062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28" name="矩形 10"/>
          <p:cNvSpPr>
            <a:spLocks noChangeArrowheads="1"/>
          </p:cNvSpPr>
          <p:nvPr/>
        </p:nvSpPr>
        <p:spPr bwMode="auto">
          <a:xfrm>
            <a:off x="338138" y="1371600"/>
            <a:ext cx="7935912"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液体受压体积缩小的性质称为可压缩性。压力为</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20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时，体积为</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a:t>
            </a:r>
            <a:r>
              <a:rPr lang="en-US" altLang="zh-CN" sz="20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，压力增加</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Δp</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，体积减小</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ΔV</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液体在单位压力变化下的体积相对变化量为</a:t>
            </a:r>
            <a:endPar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2229" name="图片 11"/>
          <p:cNvPicPr>
            <a:picLocks noChangeAspect="1" noChangeArrowheads="1"/>
          </p:cNvPicPr>
          <p:nvPr/>
        </p:nvPicPr>
        <p:blipFill>
          <a:blip r:embed="rId2">
            <a:extLst>
              <a:ext uri="{28A0092B-C50C-407E-A947-70E740481C1C}">
                <a14:useLocalDpi xmlns:a14="http://schemas.microsoft.com/office/drawing/2010/main" val="0"/>
              </a:ext>
            </a:extLst>
          </a:blip>
          <a:srcRect r="27815"/>
          <a:stretch>
            <a:fillRect/>
          </a:stretch>
        </p:blipFill>
        <p:spPr bwMode="auto">
          <a:xfrm>
            <a:off x="3204210" y="2996565"/>
            <a:ext cx="1655763" cy="806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矩形 12"/>
          <p:cNvSpPr>
            <a:spLocks noChangeArrowheads="1"/>
          </p:cNvSpPr>
          <p:nvPr/>
        </p:nvSpPr>
        <p:spPr bwMode="auto">
          <a:xfrm>
            <a:off x="468313" y="4006850"/>
            <a:ext cx="878363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1400">
                <a:latin typeface="Times New Roman" panose="02020603050405020304" pitchFamily="18" charset="0"/>
                <a:ea typeface="黑体" panose="02010609060101010101" pitchFamily="49" charset="-122"/>
              </a:rPr>
              <a:t>式中</a:t>
            </a:r>
            <a:r>
              <a:rPr lang="en-US" altLang="zh-CN" sz="1400">
                <a:latin typeface="Times New Roman" panose="02020603050405020304" pitchFamily="18" charset="0"/>
                <a:ea typeface="黑体" panose="02010609060101010101" pitchFamily="49" charset="-122"/>
              </a:rPr>
              <a:t>, </a:t>
            </a:r>
            <a:r>
              <a:rPr lang="zh-CN" altLang="en-US" sz="1400">
                <a:latin typeface="Times New Roman" panose="02020603050405020304" pitchFamily="18" charset="0"/>
                <a:ea typeface="黑体" panose="02010609060101010101" pitchFamily="49" charset="-122"/>
              </a:rPr>
              <a:t>由于压力增加时体积减小，两者变化方向相反，为使</a:t>
            </a:r>
            <a:r>
              <a:rPr lang="en-US" altLang="zh-CN" sz="1400">
                <a:latin typeface="Times New Roman" panose="02020603050405020304" pitchFamily="18" charset="0"/>
                <a:ea typeface="黑体" panose="02010609060101010101" pitchFamily="49" charset="-122"/>
              </a:rPr>
              <a:t>κ</a:t>
            </a:r>
            <a:r>
              <a:rPr lang="zh-CN" altLang="en-US" sz="1400">
                <a:latin typeface="Times New Roman" panose="02020603050405020304" pitchFamily="18" charset="0"/>
                <a:ea typeface="黑体" panose="02010609060101010101" pitchFamily="49" charset="-122"/>
              </a:rPr>
              <a:t>成为正值，在上式右边须加一负号。</a:t>
            </a:r>
            <a:endParaRPr lang="zh-CN" altLang="en-US" sz="1400">
              <a:latin typeface="Times New Roman" panose="02020603050405020304" pitchFamily="18" charset="0"/>
              <a:ea typeface="黑体" panose="02010609060101010101" pitchFamily="49" charset="-122"/>
            </a:endParaRPr>
          </a:p>
        </p:txBody>
      </p:sp>
      <p:sp>
        <p:nvSpPr>
          <p:cNvPr id="52231" name="矩形 13"/>
          <p:cNvSpPr>
            <a:spLocks noChangeArrowheads="1"/>
          </p:cNvSpPr>
          <p:nvPr/>
        </p:nvSpPr>
        <p:spPr bwMode="auto">
          <a:xfrm>
            <a:off x="468313" y="4616450"/>
            <a:ext cx="80343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液体压缩率</a:t>
            </a:r>
            <a:r>
              <a:rPr lang="en-US" altLang="zh-CN" sz="2000" b="1"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κ</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的倒数</a:t>
            </a:r>
            <a:r>
              <a:rPr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称为液体体积弹性模量</a:t>
            </a:r>
            <a:r>
              <a:rPr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以下简称体积模量</a:t>
            </a:r>
            <a:r>
              <a:rPr lang="en-US"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endParaRPr lang="zh-CN" altLang="en-US" sz="2000" b="1">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2232" name="文本框 19"/>
          <p:cNvSpPr txBox="1">
            <a:spLocks noChangeArrowheads="1"/>
          </p:cNvSpPr>
          <p:nvPr/>
        </p:nvSpPr>
        <p:spPr bwMode="auto">
          <a:xfrm>
            <a:off x="301625" y="893763"/>
            <a:ext cx="202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（二）可压缩性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2233" name="矩形 15"/>
          <p:cNvSpPr>
            <a:spLocks noChangeArrowheads="1"/>
          </p:cNvSpPr>
          <p:nvPr/>
        </p:nvSpPr>
        <p:spPr bwMode="auto">
          <a:xfrm>
            <a:off x="338138" y="3200400"/>
            <a:ext cx="18716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en-US" sz="2000">
                <a:solidFill>
                  <a:srgbClr val="FF0000"/>
                </a:solidFill>
                <a:latin typeface="Times New Roman" panose="02020603050405020304" pitchFamily="18" charset="0"/>
                <a:ea typeface="黑体" panose="02010609060101010101" pitchFamily="49" charset="-122"/>
              </a:rPr>
              <a:t>液体压缩率：</a:t>
            </a:r>
            <a:endParaRPr lang="zh-CN" altLang="en-US" sz="2000">
              <a:latin typeface="Times New Roman" panose="02020603050405020304" pitchFamily="18" charset="0"/>
              <a:ea typeface="黑体" panose="02010609060101010101" pitchFamily="49"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dirty="0">
                <a:solidFill>
                  <a:srgbClr val="CC0000"/>
                </a:solidFill>
              </a:rPr>
              <a:t>2  </a:t>
            </a:r>
            <a:r>
              <a:rPr lang="zh-CN" altLang="en-US" b="1" dirty="0">
                <a:solidFill>
                  <a:srgbClr val="CC0000"/>
                </a:solidFill>
              </a:rPr>
              <a:t>液压液的物理性质</a:t>
            </a:r>
            <a:endParaRPr lang="zh-CN" altLang="en-US" b="1" dirty="0">
              <a:solidFill>
                <a:srgbClr val="CC0000"/>
              </a:solidFill>
            </a:endParaRPr>
          </a:p>
        </p:txBody>
      </p:sp>
      <p:sp>
        <p:nvSpPr>
          <p:cNvPr id="53251" name="文本框 19"/>
          <p:cNvSpPr txBox="1">
            <a:spLocks noChangeArrowheads="1"/>
          </p:cNvSpPr>
          <p:nvPr/>
        </p:nvSpPr>
        <p:spPr bwMode="auto">
          <a:xfrm>
            <a:off x="301625" y="893763"/>
            <a:ext cx="202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dirty="0">
                <a:solidFill>
                  <a:srgbClr val="184972"/>
                </a:solidFill>
                <a:latin typeface="Times New Roman" panose="02020603050405020304" pitchFamily="18" charset="0"/>
                <a:ea typeface="黑体" panose="02010609060101010101" pitchFamily="49" charset="-122"/>
              </a:rPr>
              <a:t>（二）可压缩性</a:t>
            </a:r>
            <a:endParaRPr lang="zh-CN" altLang="en-US" sz="2000" dirty="0">
              <a:solidFill>
                <a:srgbClr val="184972"/>
              </a:solidFill>
              <a:latin typeface="Times New Roman" panose="02020603050405020304" pitchFamily="18" charset="0"/>
              <a:ea typeface="黑体" panose="02010609060101010101" pitchFamily="49" charset="-122"/>
            </a:endParaRPr>
          </a:p>
        </p:txBody>
      </p:sp>
      <p:pic>
        <p:nvPicPr>
          <p:cNvPr id="53252" name="2T1.EPS" descr="id:2147502698;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910388" y="3775075"/>
            <a:ext cx="222567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17"/>
          <p:cNvPicPr>
            <a:picLocks noChangeAspect="1" noChangeArrowheads="1"/>
          </p:cNvPicPr>
          <p:nvPr/>
        </p:nvPicPr>
        <p:blipFill>
          <a:blip r:embed="rId2">
            <a:extLst>
              <a:ext uri="{28A0092B-C50C-407E-A947-70E740481C1C}">
                <a14:useLocalDpi xmlns:a14="http://schemas.microsoft.com/office/drawing/2010/main" val="0"/>
              </a:ext>
            </a:extLst>
          </a:blip>
          <a:srcRect r="28159" b="6664"/>
          <a:stretch>
            <a:fillRect/>
          </a:stretch>
        </p:blipFill>
        <p:spPr bwMode="auto">
          <a:xfrm>
            <a:off x="3708400" y="5849938"/>
            <a:ext cx="2403475"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18"/>
          <p:cNvSpPr>
            <a:spLocks noChangeArrowheads="1"/>
          </p:cNvSpPr>
          <p:nvPr/>
        </p:nvSpPr>
        <p:spPr bwMode="auto">
          <a:xfrm>
            <a:off x="304800" y="1354138"/>
            <a:ext cx="8566150"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各种液压液的体积模量</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大气压</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，其中石油基液压油的可压缩性是钢的</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100~170</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倍</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钢的弹性模量为</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2.1×10</a:t>
            </a:r>
            <a:r>
              <a:rPr lang="en-US" altLang="zh-CN" sz="20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MPa)</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255" name="矩形 19"/>
          <p:cNvSpPr>
            <a:spLocks noChangeArrowheads="1"/>
          </p:cNvSpPr>
          <p:nvPr/>
        </p:nvSpPr>
        <p:spPr bwMode="auto">
          <a:xfrm>
            <a:off x="403225" y="4897438"/>
            <a:ext cx="6862763" cy="123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FontTx/>
              <a:buNone/>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压力变化 </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Δp=ΔF/A</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、体积变化</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ΔV= AΔl</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(Δl</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为液柱长度变化</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Bef>
                <a:spcPct val="0"/>
              </a:spcBef>
              <a:buFontTx/>
              <a:buNone/>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则：刚性（体积模量）</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21" name="表格 20"/>
          <p:cNvGraphicFramePr>
            <a:graphicFrameLocks noGrp="1"/>
          </p:cNvGraphicFramePr>
          <p:nvPr/>
        </p:nvGraphicFramePr>
        <p:xfrm>
          <a:off x="482600" y="2586038"/>
          <a:ext cx="6362699" cy="1401764"/>
        </p:xfrm>
        <a:graphic>
          <a:graphicData uri="http://schemas.openxmlformats.org/drawingml/2006/table">
            <a:tbl>
              <a:tblPr firstRow="1" firstCol="1" bandRow="1">
                <a:tableStyleId>{5C22544A-7EE6-4342-B048-85BDC9FD1C3A}</a:tableStyleId>
              </a:tblPr>
              <a:tblGrid>
                <a:gridCol w="1576839"/>
                <a:gridCol w="1576839"/>
                <a:gridCol w="43212"/>
                <a:gridCol w="1576839"/>
                <a:gridCol w="1588970"/>
              </a:tblGrid>
              <a:tr h="350441">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液　压　液</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体积模量</a:t>
                      </a:r>
                      <a:r>
                        <a:rPr lang="en-US" sz="1400" dirty="0">
                          <a:solidFill>
                            <a:srgbClr val="184972"/>
                          </a:solidFill>
                          <a:effectLst/>
                          <a:latin typeface="Times New Roman" panose="02020603050405020304" pitchFamily="18" charset="0"/>
                          <a:ea typeface="黑体" panose="02010609060101010101" pitchFamily="49" charset="-122"/>
                        </a:rPr>
                        <a:t>K/</a:t>
                      </a:r>
                      <a:r>
                        <a:rPr lang="en-US" sz="1400" dirty="0" err="1">
                          <a:solidFill>
                            <a:srgbClr val="184972"/>
                          </a:solidFill>
                          <a:effectLst/>
                          <a:latin typeface="Times New Roman" panose="02020603050405020304" pitchFamily="18" charset="0"/>
                          <a:ea typeface="黑体" panose="02010609060101010101" pitchFamily="49" charset="-122"/>
                        </a:rPr>
                        <a:t>MPa</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1800" dirty="0">
                          <a:solidFill>
                            <a:srgbClr val="184972"/>
                          </a:solidFill>
                          <a:effectLst/>
                          <a:latin typeface="Times New Roman" panose="02020603050405020304" pitchFamily="18" charset="0"/>
                          <a:ea typeface="黑体" panose="02010609060101010101" pitchFamily="49" charset="-122"/>
                        </a:rPr>
                        <a:t> </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noFill/>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液　压　液</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体积模量</a:t>
                      </a:r>
                      <a:r>
                        <a:rPr lang="en-US" sz="1400" dirty="0">
                          <a:solidFill>
                            <a:srgbClr val="184972"/>
                          </a:solidFill>
                          <a:effectLst/>
                          <a:latin typeface="Times New Roman" panose="02020603050405020304" pitchFamily="18" charset="0"/>
                          <a:ea typeface="黑体" panose="02010609060101010101" pitchFamily="49" charset="-122"/>
                        </a:rPr>
                        <a:t>K/</a:t>
                      </a:r>
                      <a:r>
                        <a:rPr lang="en-US" sz="1400" dirty="0" err="1">
                          <a:solidFill>
                            <a:srgbClr val="184972"/>
                          </a:solidFill>
                          <a:effectLst/>
                          <a:latin typeface="Times New Roman" panose="02020603050405020304" pitchFamily="18" charset="0"/>
                          <a:ea typeface="黑体" panose="02010609060101010101" pitchFamily="49" charset="-122"/>
                        </a:rPr>
                        <a:t>MPa</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tr>
              <a:tr h="350441">
                <a:tc>
                  <a:txBody>
                    <a:bodyPr/>
                    <a:lstStyle/>
                    <a:p>
                      <a:pPr algn="ctr">
                        <a:lnSpc>
                          <a:spcPts val="1200"/>
                        </a:lnSpc>
                        <a:spcAft>
                          <a:spcPts val="0"/>
                        </a:spcAft>
                      </a:pPr>
                      <a:r>
                        <a:rPr lang="zh-CN" sz="1100" b="0" dirty="0">
                          <a:solidFill>
                            <a:schemeClr val="tx1"/>
                          </a:solidFill>
                          <a:effectLst/>
                          <a:latin typeface="Times New Roman" panose="02020603050405020304" pitchFamily="18" charset="0"/>
                          <a:ea typeface="黑体" panose="02010609060101010101" pitchFamily="49" charset="-122"/>
                        </a:rPr>
                        <a:t>石油基液压油</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(1.4~2)×10</a:t>
                      </a:r>
                      <a:r>
                        <a:rPr lang="en-US" sz="1100" baseline="30000" dirty="0">
                          <a:effectLst/>
                          <a:latin typeface="Times New Roman" panose="02020603050405020304" pitchFamily="18" charset="0"/>
                          <a:ea typeface="黑体" panose="02010609060101010101" pitchFamily="49" charset="-122"/>
                        </a:rPr>
                        <a:t>3</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zh-CN" sz="1100" dirty="0">
                          <a:effectLst/>
                          <a:latin typeface="Times New Roman" panose="02020603050405020304" pitchFamily="18" charset="0"/>
                          <a:ea typeface="黑体" panose="02010609060101010101" pitchFamily="49" charset="-122"/>
                        </a:rPr>
                        <a:t>水</a:t>
                      </a:r>
                      <a:r>
                        <a:rPr lang="en-US" sz="1100" dirty="0">
                          <a:effectLst/>
                          <a:latin typeface="Times New Roman" panose="02020603050405020304" pitchFamily="18" charset="0"/>
                          <a:ea typeface="黑体" panose="02010609060101010101" pitchFamily="49" charset="-122"/>
                        </a:rPr>
                        <a:t>-</a:t>
                      </a:r>
                      <a:r>
                        <a:rPr lang="zh-CN" sz="1100" dirty="0">
                          <a:effectLst/>
                          <a:latin typeface="Times New Roman" panose="02020603050405020304" pitchFamily="18" charset="0"/>
                          <a:ea typeface="黑体" panose="02010609060101010101" pitchFamily="49" charset="-122"/>
                        </a:rPr>
                        <a:t>乙二醇液压液</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3.45×10</a:t>
                      </a:r>
                      <a:r>
                        <a:rPr lang="en-US" sz="1100" baseline="30000" dirty="0">
                          <a:effectLst/>
                          <a:latin typeface="Times New Roman" panose="02020603050405020304" pitchFamily="18" charset="0"/>
                          <a:ea typeface="黑体" panose="02010609060101010101" pitchFamily="49" charset="-122"/>
                        </a:rPr>
                        <a:t>3</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50441">
                <a:tc>
                  <a:txBody>
                    <a:bodyPr/>
                    <a:lstStyle/>
                    <a:p>
                      <a:pPr algn="ctr">
                        <a:lnSpc>
                          <a:spcPts val="1200"/>
                        </a:lnSpc>
                        <a:spcAft>
                          <a:spcPts val="0"/>
                        </a:spcAft>
                      </a:pPr>
                      <a:r>
                        <a:rPr lang="zh-CN" sz="1100" b="0" dirty="0">
                          <a:solidFill>
                            <a:schemeClr val="tx1"/>
                          </a:solidFill>
                          <a:effectLst/>
                          <a:latin typeface="Times New Roman" panose="02020603050405020304" pitchFamily="18" charset="0"/>
                          <a:ea typeface="黑体" panose="02010609060101010101" pitchFamily="49" charset="-122"/>
                        </a:rPr>
                        <a:t>水包油乳化液</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1.95×10</a:t>
                      </a:r>
                      <a:r>
                        <a:rPr lang="en-US" sz="1100" baseline="30000">
                          <a:effectLst/>
                          <a:latin typeface="Times New Roman" panose="02020603050405020304" pitchFamily="18" charset="0"/>
                          <a:ea typeface="黑体" panose="02010609060101010101" pitchFamily="49" charset="-122"/>
                        </a:rPr>
                        <a:t>3</a:t>
                      </a:r>
                      <a:endParaRPr lang="zh-CN" sz="1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zh-CN" sz="1100">
                          <a:effectLst/>
                          <a:latin typeface="Times New Roman" panose="02020603050405020304" pitchFamily="18" charset="0"/>
                          <a:ea typeface="黑体" panose="02010609060101010101" pitchFamily="49" charset="-122"/>
                        </a:rPr>
                        <a:t>磷酸酯液压液</a:t>
                      </a:r>
                      <a:endParaRPr lang="zh-CN" sz="12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2.65×10</a:t>
                      </a:r>
                      <a:r>
                        <a:rPr lang="en-US" sz="1100" baseline="30000" dirty="0">
                          <a:effectLst/>
                          <a:latin typeface="Times New Roman" panose="02020603050405020304" pitchFamily="18" charset="0"/>
                          <a:ea typeface="黑体" panose="02010609060101010101" pitchFamily="49" charset="-122"/>
                        </a:rPr>
                        <a:t>3</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350441">
                <a:tc>
                  <a:txBody>
                    <a:bodyPr/>
                    <a:lstStyle/>
                    <a:p>
                      <a:pPr algn="ctr">
                        <a:lnSpc>
                          <a:spcPts val="1200"/>
                        </a:lnSpc>
                        <a:spcAft>
                          <a:spcPts val="0"/>
                        </a:spcAft>
                      </a:pPr>
                      <a:r>
                        <a:rPr lang="zh-CN" sz="1100" b="0" dirty="0">
                          <a:solidFill>
                            <a:schemeClr val="tx1"/>
                          </a:solidFill>
                          <a:effectLst/>
                          <a:latin typeface="Times New Roman" panose="02020603050405020304" pitchFamily="18" charset="0"/>
                          <a:ea typeface="黑体" panose="02010609060101010101" pitchFamily="49" charset="-122"/>
                        </a:rPr>
                        <a:t>油包水乳化液</a:t>
                      </a:r>
                      <a:endParaRPr lang="zh-CN" sz="12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2.3×10</a:t>
                      </a:r>
                      <a:r>
                        <a:rPr lang="en-US" sz="1100" baseline="30000" dirty="0">
                          <a:effectLst/>
                          <a:latin typeface="Times New Roman" panose="02020603050405020304" pitchFamily="18" charset="0"/>
                          <a:ea typeface="黑体" panose="02010609060101010101" pitchFamily="49" charset="-122"/>
                        </a:rPr>
                        <a:t>3</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a:tc>
                <a:tc>
                  <a:txBody>
                    <a:bodyPr/>
                    <a:lstStyle/>
                    <a:p>
                      <a:pPr algn="ctr">
                        <a:lnSpc>
                          <a:spcPts val="1200"/>
                        </a:lnSpc>
                        <a:spcAft>
                          <a:spcPts val="0"/>
                        </a:spcAft>
                      </a:pPr>
                      <a:r>
                        <a:rPr lang="zh-CN" sz="1100" dirty="0">
                          <a:effectLst/>
                          <a:latin typeface="Times New Roman" panose="02020603050405020304" pitchFamily="18" charset="0"/>
                          <a:ea typeface="黑体" panose="02010609060101010101" pitchFamily="49" charset="-122"/>
                        </a:rPr>
                        <a:t>水</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2.4×10</a:t>
                      </a:r>
                      <a:r>
                        <a:rPr lang="en-US" sz="1100" baseline="30000" dirty="0">
                          <a:effectLst/>
                          <a:latin typeface="Times New Roman" panose="02020603050405020304" pitchFamily="18" charset="0"/>
                          <a:ea typeface="黑体" panose="02010609060101010101" pitchFamily="49" charset="-122"/>
                        </a:rPr>
                        <a:t>3</a:t>
                      </a:r>
                      <a:endParaRPr lang="zh-CN" sz="12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noFill/>
                  </a:tcPr>
                </a:tc>
              </a:tr>
            </a:tbl>
          </a:graphicData>
        </a:graphic>
      </p:graphicFrame>
      <p:sp>
        <p:nvSpPr>
          <p:cNvPr id="53290" name="矩形 22"/>
          <p:cNvSpPr>
            <a:spLocks noChangeArrowheads="1"/>
          </p:cNvSpPr>
          <p:nvPr/>
        </p:nvSpPr>
        <p:spPr bwMode="auto">
          <a:xfrm>
            <a:off x="403225" y="4305300"/>
            <a:ext cx="6088063"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在封闭容器内的液体在外力作用下像一个弹簧，外力增大，体积减小；外力减小，体积增大。</a:t>
            </a:r>
            <a:endPar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3291" name="矩形 23"/>
          <p:cNvSpPr>
            <a:spLocks noChangeArrowheads="1"/>
          </p:cNvSpPr>
          <p:nvPr/>
        </p:nvSpPr>
        <p:spPr bwMode="auto">
          <a:xfrm>
            <a:off x="7475538" y="6945313"/>
            <a:ext cx="1519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Tx/>
              <a:buNone/>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3"/>
          <p:cNvSpPr>
            <a:spLocks noChangeArrowheads="1"/>
          </p:cNvSpPr>
          <p:nvPr/>
        </p:nvSpPr>
        <p:spPr bwMode="auto">
          <a:xfrm>
            <a:off x="0" y="23002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endParaRPr lang="zh-CN" altLang="en-US" sz="1800" b="0">
              <a:ea typeface="宋体" panose="02010600030101010101" pitchFamily="2" charset="-122"/>
            </a:endParaRPr>
          </a:p>
        </p:txBody>
      </p:sp>
      <p:sp>
        <p:nvSpPr>
          <p:cNvPr id="75779" name="Rectangle 7"/>
          <p:cNvSpPr>
            <a:spLocks noChangeArrowheads="1"/>
          </p:cNvSpPr>
          <p:nvPr/>
        </p:nvSpPr>
        <p:spPr bwMode="auto">
          <a:xfrm>
            <a:off x="0" y="-8191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endParaRPr lang="zh-CN" altLang="en-US" sz="1800" b="0">
              <a:ea typeface="宋体" panose="02010600030101010101" pitchFamily="2" charset="-122"/>
            </a:endParaRPr>
          </a:p>
        </p:txBody>
      </p:sp>
      <p:sp>
        <p:nvSpPr>
          <p:cNvPr id="75780" name="Rectangle 8"/>
          <p:cNvSpPr>
            <a:spLocks noChangeArrowheads="1"/>
          </p:cNvSpPr>
          <p:nvPr/>
        </p:nvSpPr>
        <p:spPr bwMode="auto">
          <a:xfrm>
            <a:off x="0" y="2266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endParaRPr lang="zh-CN" altLang="en-US" sz="1800" b="0">
              <a:ea typeface="宋体" panose="02010600030101010101" pitchFamily="2" charset="-122"/>
            </a:endParaRPr>
          </a:p>
        </p:txBody>
      </p:sp>
      <p:sp>
        <p:nvSpPr>
          <p:cNvPr id="75781" name="Text Box 11"/>
          <p:cNvSpPr txBox="1">
            <a:spLocks noChangeArrowheads="1"/>
          </p:cNvSpPr>
          <p:nvPr/>
        </p:nvSpPr>
        <p:spPr bwMode="auto">
          <a:xfrm>
            <a:off x="6227763" y="981075"/>
            <a:ext cx="2700337"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lnSpc>
                <a:spcPct val="130000"/>
              </a:lnSpc>
              <a:spcBef>
                <a:spcPct val="50000"/>
              </a:spcBef>
              <a:spcAft>
                <a:spcPct val="0"/>
              </a:spcAft>
              <a:buFont typeface="Wingdings" panose="05000000000000000000" pitchFamily="2" charset="2"/>
              <a:buChar char="Ø"/>
            </a:pPr>
            <a:r>
              <a:rPr lang="zh-CN" altLang="en-US">
                <a:ea typeface="宋体" panose="02010600030101010101" pitchFamily="2" charset="-122"/>
              </a:rPr>
              <a:t>活塞的直径</a:t>
            </a:r>
            <a:r>
              <a:rPr lang="en-US" altLang="zh-CN">
                <a:ea typeface="宋体" panose="02010600030101010101" pitchFamily="2" charset="-122"/>
              </a:rPr>
              <a:t>100mm</a:t>
            </a:r>
            <a:r>
              <a:rPr lang="zh-CN" altLang="en-US">
                <a:ea typeface="宋体" panose="02010600030101010101" pitchFamily="2" charset="-122"/>
              </a:rPr>
              <a:t>，活塞杆的直径</a:t>
            </a:r>
            <a:r>
              <a:rPr lang="en-US" altLang="zh-CN">
                <a:ea typeface="宋体" panose="02010600030101010101" pitchFamily="2" charset="-122"/>
              </a:rPr>
              <a:t>32mm</a:t>
            </a:r>
            <a:r>
              <a:rPr lang="zh-CN" altLang="en-US">
                <a:ea typeface="宋体" panose="02010600030101010101" pitchFamily="2" charset="-122"/>
              </a:rPr>
              <a:t>，行程</a:t>
            </a:r>
            <a:r>
              <a:rPr lang="en-US" altLang="zh-CN">
                <a:ea typeface="宋体" panose="02010600030101010101" pitchFamily="2" charset="-122"/>
              </a:rPr>
              <a:t>123mm</a:t>
            </a:r>
            <a:r>
              <a:rPr lang="zh-CN" altLang="en-US">
                <a:ea typeface="宋体" panose="02010600030101010101" pitchFamily="2" charset="-122"/>
              </a:rPr>
              <a:t>，测试腔的内径</a:t>
            </a:r>
            <a:r>
              <a:rPr lang="en-US" altLang="zh-CN">
                <a:ea typeface="宋体" panose="02010600030101010101" pitchFamily="2" charset="-122"/>
              </a:rPr>
              <a:t>120mm</a:t>
            </a:r>
            <a:r>
              <a:rPr lang="zh-CN" altLang="en-US">
                <a:ea typeface="宋体" panose="02010600030101010101" pitchFamily="2" charset="-122"/>
              </a:rPr>
              <a:t>，测试腔的高度</a:t>
            </a:r>
            <a:r>
              <a:rPr lang="en-US" altLang="zh-CN">
                <a:ea typeface="宋体" panose="02010600030101010101" pitchFamily="2" charset="-122"/>
              </a:rPr>
              <a:t>176mm</a:t>
            </a:r>
            <a:r>
              <a:rPr lang="zh-CN" altLang="en-US">
                <a:ea typeface="宋体" panose="02010600030101010101" pitchFamily="2" charset="-122"/>
              </a:rPr>
              <a:t>。</a:t>
            </a:r>
            <a:endParaRPr lang="zh-CN" altLang="en-US">
              <a:ea typeface="宋体" panose="02010600030101010101" pitchFamily="2" charset="-122"/>
            </a:endParaRPr>
          </a:p>
          <a:p>
            <a:pPr eaLnBrk="1" hangingPunct="1">
              <a:lnSpc>
                <a:spcPct val="130000"/>
              </a:lnSpc>
              <a:spcBef>
                <a:spcPct val="50000"/>
              </a:spcBef>
              <a:spcAft>
                <a:spcPct val="0"/>
              </a:spcAft>
              <a:buFont typeface="Wingdings" panose="05000000000000000000" pitchFamily="2" charset="2"/>
              <a:buChar char="Ø"/>
            </a:pPr>
            <a:r>
              <a:rPr lang="zh-CN" altLang="en-US">
                <a:ea typeface="宋体" panose="02010600030101010101" pitchFamily="2" charset="-122"/>
              </a:rPr>
              <a:t>测试腔的壁厚取</a:t>
            </a:r>
            <a:r>
              <a:rPr lang="en-US" altLang="zh-CN">
                <a:ea typeface="宋体" panose="02010600030101010101" pitchFamily="2" charset="-122"/>
              </a:rPr>
              <a:t>22.5mm</a:t>
            </a:r>
            <a:endParaRPr lang="en-US" altLang="zh-CN">
              <a:ea typeface="宋体" panose="02010600030101010101" pitchFamily="2" charset="-122"/>
            </a:endParaRPr>
          </a:p>
          <a:p>
            <a:pPr eaLnBrk="1" hangingPunct="1">
              <a:lnSpc>
                <a:spcPct val="130000"/>
              </a:lnSpc>
              <a:spcBef>
                <a:spcPct val="50000"/>
              </a:spcBef>
              <a:spcAft>
                <a:spcPct val="0"/>
              </a:spcAft>
              <a:buFont typeface="Wingdings" panose="05000000000000000000" pitchFamily="2" charset="2"/>
              <a:buChar char="Ø"/>
            </a:pPr>
            <a:r>
              <a:rPr lang="zh-CN" altLang="en-US">
                <a:ea typeface="宋体" panose="02010600030101010101" pitchFamily="2" charset="-122"/>
              </a:rPr>
              <a:t>计算弹性变形等引起的各种误差≯</a:t>
            </a:r>
            <a:r>
              <a:rPr lang="en-US" altLang="zh-CN">
                <a:ea typeface="宋体" panose="02010600030101010101" pitchFamily="2" charset="-122"/>
              </a:rPr>
              <a:t>1</a:t>
            </a:r>
            <a:r>
              <a:rPr lang="zh-CN" altLang="en-US">
                <a:ea typeface="宋体" panose="02010600030101010101" pitchFamily="2" charset="-122"/>
              </a:rPr>
              <a:t>％</a:t>
            </a:r>
            <a:endParaRPr lang="zh-CN" altLang="en-US">
              <a:ea typeface="宋体" panose="02010600030101010101" pitchFamily="2" charset="-122"/>
            </a:endParaRPr>
          </a:p>
          <a:p>
            <a:pPr eaLnBrk="1" hangingPunct="1">
              <a:lnSpc>
                <a:spcPct val="130000"/>
              </a:lnSpc>
              <a:spcBef>
                <a:spcPct val="50000"/>
              </a:spcBef>
              <a:spcAft>
                <a:spcPct val="0"/>
              </a:spcAft>
              <a:buFont typeface="Wingdings" panose="05000000000000000000" pitchFamily="2" charset="2"/>
              <a:buNone/>
            </a:pPr>
            <a:r>
              <a:rPr lang="zh-CN" altLang="en-US">
                <a:solidFill>
                  <a:srgbClr val="FF0000"/>
                </a:solidFill>
                <a:ea typeface="宋体" panose="02010600030101010101" pitchFamily="2" charset="-122"/>
              </a:rPr>
              <a:t>（要求重复精度</a:t>
            </a:r>
            <a:r>
              <a:rPr lang="en-US" altLang="zh-CN">
                <a:solidFill>
                  <a:srgbClr val="FF0000"/>
                </a:solidFill>
                <a:ea typeface="宋体" panose="02010600030101010101" pitchFamily="2" charset="-122"/>
              </a:rPr>
              <a:t>5</a:t>
            </a:r>
            <a:r>
              <a:rPr lang="zh-CN" altLang="en-US">
                <a:solidFill>
                  <a:srgbClr val="FF0000"/>
                </a:solidFill>
                <a:ea typeface="宋体" panose="02010600030101010101" pitchFamily="2" charset="-122"/>
              </a:rPr>
              <a:t>％）</a:t>
            </a:r>
            <a:r>
              <a:rPr lang="zh-CN" altLang="en-US">
                <a:ea typeface="宋体" panose="02010600030101010101" pitchFamily="2" charset="-122"/>
              </a:rPr>
              <a:t> </a:t>
            </a:r>
            <a:endParaRPr lang="zh-CN" altLang="en-US">
              <a:ea typeface="宋体" panose="02010600030101010101" pitchFamily="2" charset="-122"/>
            </a:endParaRPr>
          </a:p>
        </p:txBody>
      </p:sp>
      <p:sp>
        <p:nvSpPr>
          <p:cNvPr id="75783" name="Rectangle 8"/>
          <p:cNvSpPr>
            <a:spLocks noChangeArrowheads="1"/>
          </p:cNvSpPr>
          <p:nvPr/>
        </p:nvSpPr>
        <p:spPr bwMode="auto">
          <a:xfrm>
            <a:off x="-684213" y="1336675"/>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endParaRPr lang="zh-CN" altLang="en-US" sz="1800" b="0">
              <a:ea typeface="宋体" panose="02010600030101010101" pitchFamily="2" charset="-122"/>
            </a:endParaRPr>
          </a:p>
        </p:txBody>
      </p:sp>
      <p:sp>
        <p:nvSpPr>
          <p:cNvPr id="75784" name="Rectangle 9"/>
          <p:cNvSpPr>
            <a:spLocks noChangeArrowheads="1"/>
          </p:cNvSpPr>
          <p:nvPr/>
        </p:nvSpPr>
        <p:spPr bwMode="auto">
          <a:xfrm>
            <a:off x="-684213" y="1341438"/>
            <a:ext cx="9144001"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endParaRPr lang="zh-CN" altLang="en-US" sz="1800" b="0">
              <a:ea typeface="宋体" panose="02010600030101010101" pitchFamily="2" charset="-122"/>
            </a:endParaRPr>
          </a:p>
        </p:txBody>
      </p:sp>
      <p:sp>
        <p:nvSpPr>
          <p:cNvPr id="75785" name="Text Box 4"/>
          <p:cNvSpPr txBox="1">
            <a:spLocks noChangeArrowheads="1"/>
          </p:cNvSpPr>
          <p:nvPr/>
        </p:nvSpPr>
        <p:spPr bwMode="auto">
          <a:xfrm>
            <a:off x="4778375" y="6021388"/>
            <a:ext cx="3205163" cy="333375"/>
          </a:xfrm>
          <a:prstGeom prst="rect">
            <a:avLst/>
          </a:prstGeom>
          <a:gradFill rotWithShape="1">
            <a:gsLst>
              <a:gs pos="0">
                <a:srgbClr val="FFFFFF"/>
              </a:gs>
              <a:gs pos="100000">
                <a:srgbClr val="D5E4CE"/>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b="0">
                <a:latin typeface="黑体" panose="02010609060101010101" pitchFamily="49" charset="-122"/>
              </a:rPr>
              <a:t>油液弹性模量测量装置结构图</a:t>
            </a:r>
            <a:endParaRPr lang="zh-CN" altLang="en-US" sz="1800" b="0">
              <a:ea typeface="宋体" panose="02010600030101010101" pitchFamily="2" charset="-122"/>
            </a:endParaRPr>
          </a:p>
        </p:txBody>
      </p:sp>
      <p:pic>
        <p:nvPicPr>
          <p:cNvPr id="75786" name="Picture 29"/>
          <p:cNvPicPr>
            <a:picLocks noChangeAspect="1" noChangeArrowheads="1"/>
          </p:cNvPicPr>
          <p:nvPr/>
        </p:nvPicPr>
        <p:blipFill>
          <a:blip r:embed="rId1">
            <a:extLst>
              <a:ext uri="{28A0092B-C50C-407E-A947-70E740481C1C}">
                <a14:useLocalDpi xmlns:a14="http://schemas.microsoft.com/office/drawing/2010/main" val="0"/>
              </a:ext>
            </a:extLst>
          </a:blip>
          <a:srcRect l="836" t="3046" r="27994" b="7890"/>
          <a:stretch>
            <a:fillRect/>
          </a:stretch>
        </p:blipFill>
        <p:spPr bwMode="auto">
          <a:xfrm>
            <a:off x="1727200" y="1557338"/>
            <a:ext cx="2608263" cy="4224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AutoShape 30"/>
          <p:cNvSpPr/>
          <p:nvPr/>
        </p:nvSpPr>
        <p:spPr bwMode="auto">
          <a:xfrm>
            <a:off x="469900" y="5345113"/>
            <a:ext cx="1441450" cy="420687"/>
          </a:xfrm>
          <a:prstGeom prst="accentCallout1">
            <a:avLst>
              <a:gd name="adj1" fmla="val 27171"/>
              <a:gd name="adj2" fmla="val 104375"/>
              <a:gd name="adj3" fmla="val -217546"/>
              <a:gd name="adj4" fmla="val 126856"/>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压力传感器</a:t>
            </a:r>
            <a:endParaRPr lang="zh-CN" altLang="en-US" sz="1800">
              <a:ea typeface="宋体" panose="02010600030101010101" pitchFamily="2" charset="-122"/>
            </a:endParaRPr>
          </a:p>
        </p:txBody>
      </p:sp>
      <p:sp>
        <p:nvSpPr>
          <p:cNvPr id="13" name="AutoShape 31"/>
          <p:cNvSpPr/>
          <p:nvPr/>
        </p:nvSpPr>
        <p:spPr bwMode="auto">
          <a:xfrm>
            <a:off x="4383088" y="2181225"/>
            <a:ext cx="1627187" cy="420688"/>
          </a:xfrm>
          <a:prstGeom prst="accentCallout1">
            <a:avLst>
              <a:gd name="adj1" fmla="val 27171"/>
              <a:gd name="adj2" fmla="val -4097"/>
              <a:gd name="adj3" fmla="val 123398"/>
              <a:gd name="adj4" fmla="val -49019"/>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活塞和活塞杆</a:t>
            </a:r>
            <a:endParaRPr lang="zh-CN" altLang="en-US" sz="1800">
              <a:ea typeface="宋体" panose="02010600030101010101" pitchFamily="2" charset="-122"/>
            </a:endParaRPr>
          </a:p>
        </p:txBody>
      </p:sp>
      <p:sp>
        <p:nvSpPr>
          <p:cNvPr id="14" name="AutoShape 32"/>
          <p:cNvSpPr/>
          <p:nvPr/>
        </p:nvSpPr>
        <p:spPr bwMode="auto">
          <a:xfrm>
            <a:off x="4381500" y="2774950"/>
            <a:ext cx="1628775" cy="420688"/>
          </a:xfrm>
          <a:prstGeom prst="accentCallout1">
            <a:avLst>
              <a:gd name="adj1" fmla="val 27171"/>
              <a:gd name="adj2" fmla="val -4097"/>
              <a:gd name="adj3" fmla="val 99620"/>
              <a:gd name="adj4" fmla="val -38940"/>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加载缸</a:t>
            </a:r>
            <a:endParaRPr lang="zh-CN" altLang="en-US" sz="1800">
              <a:ea typeface="宋体" panose="02010600030101010101" pitchFamily="2" charset="-122"/>
            </a:endParaRPr>
          </a:p>
        </p:txBody>
      </p:sp>
      <p:sp>
        <p:nvSpPr>
          <p:cNvPr id="15" name="AutoShape 33"/>
          <p:cNvSpPr/>
          <p:nvPr/>
        </p:nvSpPr>
        <p:spPr bwMode="auto">
          <a:xfrm>
            <a:off x="469900" y="1665288"/>
            <a:ext cx="1741488" cy="420687"/>
          </a:xfrm>
          <a:prstGeom prst="accentCallout1">
            <a:avLst>
              <a:gd name="adj1" fmla="val 27171"/>
              <a:gd name="adj2" fmla="val 104375"/>
              <a:gd name="adj3" fmla="val 71319"/>
              <a:gd name="adj4" fmla="val 154694"/>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位移传感器</a:t>
            </a:r>
            <a:endParaRPr lang="zh-CN" altLang="en-US" sz="1800">
              <a:ea typeface="宋体" panose="02010600030101010101" pitchFamily="2" charset="-122"/>
            </a:endParaRPr>
          </a:p>
        </p:txBody>
      </p:sp>
      <p:sp>
        <p:nvSpPr>
          <p:cNvPr id="16" name="AutoShape 34"/>
          <p:cNvSpPr/>
          <p:nvPr/>
        </p:nvSpPr>
        <p:spPr bwMode="auto">
          <a:xfrm>
            <a:off x="468313" y="3479800"/>
            <a:ext cx="1741487" cy="420688"/>
          </a:xfrm>
          <a:prstGeom prst="accentCallout1">
            <a:avLst>
              <a:gd name="adj1" fmla="val 27171"/>
              <a:gd name="adj2" fmla="val 104375"/>
              <a:gd name="adj3" fmla="val 98491"/>
              <a:gd name="adj4" fmla="val 142296"/>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单向阀</a:t>
            </a:r>
            <a:endParaRPr lang="zh-CN" altLang="en-US" sz="1800">
              <a:ea typeface="宋体" panose="02010600030101010101" pitchFamily="2" charset="-122"/>
            </a:endParaRPr>
          </a:p>
        </p:txBody>
      </p:sp>
      <p:sp>
        <p:nvSpPr>
          <p:cNvPr id="17" name="AutoShape 35"/>
          <p:cNvSpPr/>
          <p:nvPr/>
        </p:nvSpPr>
        <p:spPr bwMode="auto">
          <a:xfrm>
            <a:off x="4379913" y="3846513"/>
            <a:ext cx="1630362" cy="420687"/>
          </a:xfrm>
          <a:prstGeom prst="accentCallout1">
            <a:avLst>
              <a:gd name="adj1" fmla="val 27171"/>
              <a:gd name="adj2" fmla="val -4097"/>
              <a:gd name="adj3" fmla="val 147926"/>
              <a:gd name="adj4" fmla="val -44491"/>
            </a:avLst>
          </a:prstGeom>
          <a:solidFill>
            <a:srgbClr val="D5E4CE"/>
          </a:solidFill>
          <a:ln w="9525">
            <a:solidFill>
              <a:srgbClr val="CC330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spcAft>
                <a:spcPts val="600"/>
              </a:spcAft>
              <a:buFont typeface="Arial" panose="020B0604020202020204" pitchFamily="34" charset="0"/>
              <a:defRPr sz="2000" b="1">
                <a:solidFill>
                  <a:schemeClr val="tx1"/>
                </a:solidFill>
                <a:latin typeface="Arial" panose="020B0604020202020204" pitchFamily="34" charset="0"/>
                <a:ea typeface="黑体" panose="02010609060101010101" pitchFamily="49" charset="-122"/>
              </a:defRPr>
            </a:lvl1pPr>
            <a:lvl2pPr marL="742950" indent="-285750">
              <a:spcBef>
                <a:spcPct val="20000"/>
              </a:spcBef>
              <a:buClr>
                <a:schemeClr val="tx2"/>
              </a:buClr>
              <a:buFont typeface="Arial" panose="020B0604020202020204" pitchFamily="34" charset="0"/>
              <a:buChar char="•"/>
              <a:defRPr sz="2000">
                <a:solidFill>
                  <a:schemeClr val="tx1"/>
                </a:solidFill>
                <a:latin typeface="Arial" panose="020B0604020202020204" pitchFamily="34" charset="0"/>
                <a:ea typeface="黑体" panose="02010609060101010101" pitchFamily="49" charset="-122"/>
              </a:defRPr>
            </a:lvl2pPr>
            <a:lvl3pPr marL="11430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3pPr>
            <a:lvl4pPr marL="16002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4pPr>
            <a:lvl5pPr marL="2057400" indent="-228600">
              <a:spcBef>
                <a:spcPct val="20000"/>
              </a:spcBef>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5pPr>
            <a:lvl6pPr marL="25146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6pPr>
            <a:lvl7pPr marL="29718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7pPr>
            <a:lvl8pPr marL="34290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8pPr>
            <a:lvl9pPr marL="3886200" indent="-228600" eaLnBrk="0" fontAlgn="base" hangingPunct="0">
              <a:spcBef>
                <a:spcPct val="20000"/>
              </a:spcBef>
              <a:spcAft>
                <a:spcPct val="0"/>
              </a:spcAft>
              <a:buClr>
                <a:schemeClr val="tx2"/>
              </a:buClr>
              <a:buFont typeface="Arial" panose="020B0604020202020204" pitchFamily="34" charset="0"/>
              <a:buChar char="•"/>
              <a:defRPr>
                <a:solidFill>
                  <a:schemeClr val="tx1"/>
                </a:solidFill>
                <a:latin typeface="Arial" panose="020B0604020202020204" pitchFamily="34" charset="0"/>
                <a:ea typeface="黑体" panose="02010609060101010101" pitchFamily="49" charset="-122"/>
              </a:defRPr>
            </a:lvl9pPr>
          </a:lstStyle>
          <a:p>
            <a:pPr eaLnBrk="1" hangingPunct="1">
              <a:spcBef>
                <a:spcPct val="0"/>
              </a:spcBef>
              <a:spcAft>
                <a:spcPct val="0"/>
              </a:spcAft>
              <a:buFontTx/>
              <a:buNone/>
            </a:pPr>
            <a:r>
              <a:rPr lang="zh-CN" altLang="en-US" sz="1800">
                <a:ea typeface="宋体" panose="02010600030101010101" pitchFamily="2" charset="-122"/>
              </a:rPr>
              <a:t>测试腔</a:t>
            </a:r>
            <a:endParaRPr lang="zh-CN" altLang="en-US" sz="1800">
              <a:ea typeface="宋体" panose="02010600030101010101" pitchFamily="2" charset="-122"/>
            </a:endParaRPr>
          </a:p>
        </p:txBody>
      </p:sp>
      <p:sp>
        <p:nvSpPr>
          <p:cNvPr id="18" name="Rectangle 3"/>
          <p:cNvSpPr txBox="1">
            <a:spLocks noRot="1"/>
          </p:cNvSpPr>
          <p:nvPr/>
        </p:nvSpPr>
        <p:spPr bwMode="auto">
          <a:xfrm>
            <a:off x="301625" y="173038"/>
            <a:ext cx="8540750" cy="720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dirty="0">
              <a:solidFill>
                <a:srgbClr val="CC0000"/>
              </a:solidFill>
            </a:endParaRPr>
          </a:p>
        </p:txBody>
      </p:sp>
      <p:sp>
        <p:nvSpPr>
          <p:cNvPr id="19" name="文本框 19"/>
          <p:cNvSpPr txBox="1">
            <a:spLocks noChangeArrowheads="1"/>
          </p:cNvSpPr>
          <p:nvPr/>
        </p:nvSpPr>
        <p:spPr bwMode="auto">
          <a:xfrm>
            <a:off x="301625" y="893763"/>
            <a:ext cx="202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dirty="0">
                <a:solidFill>
                  <a:srgbClr val="184972"/>
                </a:solidFill>
                <a:latin typeface="Times New Roman" panose="02020603050405020304" pitchFamily="18" charset="0"/>
                <a:ea typeface="黑体" panose="02010609060101010101" pitchFamily="49" charset="-122"/>
              </a:rPr>
              <a:t>（二）可压缩性</a:t>
            </a:r>
            <a:endParaRPr lang="zh-CN" altLang="en-US" sz="2000" dirty="0">
              <a:solidFill>
                <a:srgbClr val="184972"/>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1000"/>
                                        <p:tgtEl>
                                          <p:spTgt spid="17"/>
                                        </p:tgtEl>
                                      </p:cBhvr>
                                    </p:animEffect>
                                  </p:childTnLst>
                                </p:cTn>
                              </p:par>
                            </p:childTnLst>
                          </p:cTn>
                        </p:par>
                        <p:par>
                          <p:cTn id="8" fill="hold">
                            <p:stCondLst>
                              <p:cond delay="1000"/>
                            </p:stCondLst>
                            <p:childTnLst>
                              <p:par>
                                <p:cTn id="9" presetID="22" presetClass="entr" presetSubtype="8" fill="hold" grpId="0" nodeType="afterEffect">
                                  <p:stCondLst>
                                    <p:cond delay="100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1000"/>
                                        <p:tgtEl>
                                          <p:spTgt spid="14"/>
                                        </p:tgtEl>
                                      </p:cBhvr>
                                    </p:animEffect>
                                  </p:childTnLst>
                                </p:cTn>
                              </p:par>
                            </p:childTnLst>
                          </p:cTn>
                        </p:par>
                        <p:par>
                          <p:cTn id="12" fill="hold">
                            <p:stCondLst>
                              <p:cond delay="3000"/>
                            </p:stCondLst>
                            <p:childTnLst>
                              <p:par>
                                <p:cTn id="13" presetID="22" presetClass="entr" presetSubtype="8" fill="hold" grpId="0" nodeType="afterEffect">
                                  <p:stCondLst>
                                    <p:cond delay="100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1000"/>
                                        <p:tgtEl>
                                          <p:spTgt spid="13"/>
                                        </p:tgtEl>
                                      </p:cBhvr>
                                    </p:animEffect>
                                  </p:childTnLst>
                                </p:cTn>
                              </p:par>
                            </p:childTnLst>
                          </p:cTn>
                        </p:par>
                        <p:par>
                          <p:cTn id="16" fill="hold">
                            <p:stCondLst>
                              <p:cond delay="5000"/>
                            </p:stCondLst>
                            <p:childTnLst>
                              <p:par>
                                <p:cTn id="17" presetID="22" presetClass="entr" presetSubtype="2" fill="hold" grpId="0" nodeType="afterEffect">
                                  <p:stCondLst>
                                    <p:cond delay="1000"/>
                                  </p:stCondLst>
                                  <p:childTnLst>
                                    <p:set>
                                      <p:cBhvr>
                                        <p:cTn id="18" dur="1" fill="hold">
                                          <p:stCondLst>
                                            <p:cond delay="0"/>
                                          </p:stCondLst>
                                        </p:cTn>
                                        <p:tgtEl>
                                          <p:spTgt spid="15"/>
                                        </p:tgtEl>
                                        <p:attrNameLst>
                                          <p:attrName>style.visibility</p:attrName>
                                        </p:attrNameLst>
                                      </p:cBhvr>
                                      <p:to>
                                        <p:strVal val="visible"/>
                                      </p:to>
                                    </p:set>
                                    <p:animEffect transition="in" filter="wipe(right)">
                                      <p:cBhvr>
                                        <p:cTn id="19" dur="1000"/>
                                        <p:tgtEl>
                                          <p:spTgt spid="15"/>
                                        </p:tgtEl>
                                      </p:cBhvr>
                                    </p:animEffect>
                                  </p:childTnLst>
                                </p:cTn>
                              </p:par>
                            </p:childTnLst>
                          </p:cTn>
                        </p:par>
                        <p:par>
                          <p:cTn id="20" fill="hold">
                            <p:stCondLst>
                              <p:cond delay="7000"/>
                            </p:stCondLst>
                            <p:childTnLst>
                              <p:par>
                                <p:cTn id="21" presetID="22" presetClass="entr" presetSubtype="2" fill="hold" grpId="0" nodeType="afterEffect">
                                  <p:stCondLst>
                                    <p:cond delay="1000"/>
                                  </p:stCondLst>
                                  <p:childTnLst>
                                    <p:set>
                                      <p:cBhvr>
                                        <p:cTn id="22" dur="1" fill="hold">
                                          <p:stCondLst>
                                            <p:cond delay="0"/>
                                          </p:stCondLst>
                                        </p:cTn>
                                        <p:tgtEl>
                                          <p:spTgt spid="16"/>
                                        </p:tgtEl>
                                        <p:attrNameLst>
                                          <p:attrName>style.visibility</p:attrName>
                                        </p:attrNameLst>
                                      </p:cBhvr>
                                      <p:to>
                                        <p:strVal val="visible"/>
                                      </p:to>
                                    </p:set>
                                    <p:animEffect transition="in" filter="wipe(right)">
                                      <p:cBhvr>
                                        <p:cTn id="23" dur="1000"/>
                                        <p:tgtEl>
                                          <p:spTgt spid="16"/>
                                        </p:tgtEl>
                                      </p:cBhvr>
                                    </p:animEffect>
                                  </p:childTnLst>
                                </p:cTn>
                              </p:par>
                            </p:childTnLst>
                          </p:cTn>
                        </p:par>
                        <p:par>
                          <p:cTn id="24" fill="hold">
                            <p:stCondLst>
                              <p:cond delay="9000"/>
                            </p:stCondLst>
                            <p:childTnLst>
                              <p:par>
                                <p:cTn id="25" presetID="22" presetClass="entr" presetSubtype="2" fill="hold" grpId="0" nodeType="afterEffect">
                                  <p:stCondLst>
                                    <p:cond delay="1000"/>
                                  </p:stCondLst>
                                  <p:childTnLst>
                                    <p:set>
                                      <p:cBhvr>
                                        <p:cTn id="26" dur="1" fill="hold">
                                          <p:stCondLst>
                                            <p:cond delay="0"/>
                                          </p:stCondLst>
                                        </p:cTn>
                                        <p:tgtEl>
                                          <p:spTgt spid="12"/>
                                        </p:tgtEl>
                                        <p:attrNameLst>
                                          <p:attrName>style.visibility</p:attrName>
                                        </p:attrNameLst>
                                      </p:cBhvr>
                                      <p:to>
                                        <p:strVal val="visible"/>
                                      </p:to>
                                    </p:set>
                                    <p:animEffect transition="in" filter="wipe(right)">
                                      <p:cBhvr>
                                        <p:cTn id="27"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4275" name="文本框 19"/>
          <p:cNvSpPr txBox="1">
            <a:spLocks noChangeArrowheads="1"/>
          </p:cNvSpPr>
          <p:nvPr/>
        </p:nvSpPr>
        <p:spPr bwMode="auto">
          <a:xfrm>
            <a:off x="301625" y="893763"/>
            <a:ext cx="20208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（二）可压缩性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4276" name="矩形 23"/>
          <p:cNvSpPr>
            <a:spLocks noChangeArrowheads="1"/>
          </p:cNvSpPr>
          <p:nvPr/>
        </p:nvSpPr>
        <p:spPr bwMode="auto">
          <a:xfrm>
            <a:off x="7475538" y="6945313"/>
            <a:ext cx="1519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Tx/>
              <a:buNone/>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277" name="矩形 10"/>
          <p:cNvSpPr>
            <a:spLocks noChangeArrowheads="1"/>
          </p:cNvSpPr>
          <p:nvPr/>
        </p:nvSpPr>
        <p:spPr bwMode="auto">
          <a:xfrm>
            <a:off x="341313" y="1433513"/>
            <a:ext cx="8455025" cy="307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Font typeface="Wingdings" panose="05000000000000000000" pitchFamily="2" charset="2"/>
              <a:buChar char="Ø"/>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一般情况下，可压缩性对液压系统性能影响不大，但在高压下或研究系统动态性能及计算远距离操纵的液压机构时，则必须予以考虑。</a:t>
            </a:r>
            <a:endPar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Bef>
                <a:spcPct val="0"/>
              </a:spcBef>
              <a:buFont typeface="Wingdings" panose="05000000000000000000" pitchFamily="2" charset="2"/>
              <a:buChar char="Ø"/>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石油基液压油的体积模量与温度、压力有关：温度↑，</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↓，通常工作温度范围内，</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值会有</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5%~25%</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的变化；压力↑，</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值↑，不呈线性关系</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p≥3MPa</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值基本上不再增大。</a:t>
            </a:r>
            <a:endPar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4278" name="矩形 11"/>
          <p:cNvSpPr>
            <a:spLocks noChangeArrowheads="1"/>
          </p:cNvSpPr>
          <p:nvPr/>
        </p:nvSpPr>
        <p:spPr bwMode="auto">
          <a:xfrm>
            <a:off x="392113" y="4506913"/>
            <a:ext cx="835342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Font typeface="Wingdings" panose="05000000000000000000" pitchFamily="2" charset="2"/>
              <a:buChar char="Ø"/>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液压液中有游离气泡，</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值将大大减小，且起始压力的影响明显增大。</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Bef>
                <a:spcPct val="0"/>
              </a:spcBef>
              <a:buFont typeface="Wingdings" panose="05000000000000000000" pitchFamily="2" charset="2"/>
              <a:buChar char="Ø"/>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一般建议石油基液压油</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的取值为</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(0.7~1.4)×10</a:t>
            </a:r>
            <a:r>
              <a:rPr lang="en-US" altLang="zh-CN" sz="20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MPa</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，尽量减少液压系统液压液中的游离空气的含量。</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5299" name="矩形 23"/>
          <p:cNvSpPr>
            <a:spLocks noChangeArrowheads="1"/>
          </p:cNvSpPr>
          <p:nvPr/>
        </p:nvSpPr>
        <p:spPr bwMode="auto">
          <a:xfrm>
            <a:off x="7475538" y="6945313"/>
            <a:ext cx="1519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Tx/>
              <a:buNone/>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5300" name="2T2.EPS" descr="id:2147502705;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16563" y="2589213"/>
            <a:ext cx="3478212" cy="2697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1"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5302" name="文本框 19"/>
          <p:cNvSpPr txBox="1">
            <a:spLocks noChangeArrowheads="1"/>
          </p:cNvSpPr>
          <p:nvPr/>
        </p:nvSpPr>
        <p:spPr bwMode="auto">
          <a:xfrm>
            <a:off x="357188" y="1274763"/>
            <a:ext cx="2112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a:solidFill>
                  <a:srgbClr val="184972"/>
                </a:solidFill>
                <a:latin typeface="Times New Roman" panose="02020603050405020304" pitchFamily="18" charset="0"/>
                <a:ea typeface="黑体" panose="02010609060101010101" pitchFamily="49" charset="-122"/>
              </a:rPr>
              <a:t>1</a:t>
            </a:r>
            <a:r>
              <a:rPr lang="zh-CN" altLang="en-US" sz="1800">
                <a:solidFill>
                  <a:srgbClr val="184972"/>
                </a:solidFill>
                <a:latin typeface="Times New Roman" panose="02020603050405020304" pitchFamily="18" charset="0"/>
                <a:ea typeface="黑体" panose="02010609060101010101" pitchFamily="49" charset="-122"/>
              </a:rPr>
              <a:t>）粘性的表现</a:t>
            </a:r>
            <a:endParaRPr lang="zh-CN" altLang="en-US" sz="1800">
              <a:solidFill>
                <a:srgbClr val="184972"/>
              </a:solidFill>
              <a:latin typeface="Times New Roman" panose="02020603050405020304" pitchFamily="18" charset="0"/>
              <a:ea typeface="黑体" panose="02010609060101010101" pitchFamily="49" charset="-122"/>
            </a:endParaRPr>
          </a:p>
        </p:txBody>
      </p:sp>
      <p:sp>
        <p:nvSpPr>
          <p:cNvPr id="55303" name="矩形 9"/>
          <p:cNvSpPr>
            <a:spLocks noChangeArrowheads="1"/>
          </p:cNvSpPr>
          <p:nvPr/>
        </p:nvSpPr>
        <p:spPr bwMode="auto">
          <a:xfrm>
            <a:off x="606425" y="1670050"/>
            <a:ext cx="8353425"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en-US" sz="2000">
                <a:latin typeface="Times New Roman" panose="02020603050405020304" pitchFamily="18" charset="0"/>
                <a:ea typeface="黑体" panose="02010609060101010101" pitchFamily="49" charset="-122"/>
              </a:rPr>
              <a:t>液体在外力作用下流动时，分子间内聚力的存在使其流动受到牵制</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 产生内摩擦力，这一特性称为液体的粘性。</a:t>
            </a:r>
            <a:endParaRPr lang="zh-CN" altLang="en-US" sz="2000">
              <a:latin typeface="Times New Roman" panose="02020603050405020304" pitchFamily="18" charset="0"/>
              <a:ea typeface="黑体" panose="02010609060101010101" pitchFamily="49" charset="-122"/>
            </a:endParaRPr>
          </a:p>
        </p:txBody>
      </p:sp>
      <p:sp>
        <p:nvSpPr>
          <p:cNvPr id="55304" name="矩形 12"/>
          <p:cNvSpPr>
            <a:spLocks noChangeArrowheads="1"/>
          </p:cNvSpPr>
          <p:nvPr/>
        </p:nvSpPr>
        <p:spPr bwMode="auto">
          <a:xfrm>
            <a:off x="542925" y="2589213"/>
            <a:ext cx="4789488" cy="4189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若距离为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的两平行平板间充满液体</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下平板固定</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上平板以速度</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向右平动。</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紧靠着下平板的液层速度为零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紧靠着上平板的液层速度为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而中间各层液体的速度当层间距离</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h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较小时</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从上到下近似呈线性递减规律分布。</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速度快的液层带动速度慢的</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而速度慢的液层对速度快的起阻滞作用。</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8" descr="异步电动机"/>
          <p:cNvPicPr>
            <a:picLocks noChangeAspect="1" noChangeArrowheads="1"/>
          </p:cNvPicPr>
          <p:nvPr/>
        </p:nvPicPr>
        <p:blipFill>
          <a:blip r:embed="rId1">
            <a:extLst>
              <a:ext uri="{28A0092B-C50C-407E-A947-70E740481C1C}">
                <a14:useLocalDpi xmlns:a14="http://schemas.microsoft.com/office/drawing/2010/main" val="0"/>
              </a:ext>
            </a:extLst>
          </a:blip>
          <a:srcRect b="9750"/>
          <a:stretch>
            <a:fillRect/>
          </a:stretch>
        </p:blipFill>
        <p:spPr bwMode="auto">
          <a:xfrm>
            <a:off x="4211638" y="1052513"/>
            <a:ext cx="467995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5418" name="Picture 10" descr="电动机原理"/>
          <p:cNvPicPr>
            <a:picLocks noChangeAspect="1" noChangeArrowheads="1"/>
          </p:cNvPicPr>
          <p:nvPr/>
        </p:nvPicPr>
        <p:blipFill>
          <a:blip r:embed="rId2">
            <a:extLst>
              <a:ext uri="{28A0092B-C50C-407E-A947-70E740481C1C}">
                <a14:useLocalDpi xmlns:a14="http://schemas.microsoft.com/office/drawing/2010/main" val="0"/>
              </a:ext>
            </a:extLst>
          </a:blip>
          <a:srcRect r="3040" b="14548"/>
          <a:stretch>
            <a:fillRect/>
          </a:stretch>
        </p:blipFill>
        <p:spPr bwMode="auto">
          <a:xfrm>
            <a:off x="4211638" y="1052513"/>
            <a:ext cx="4681537"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Text Box 4"/>
          <p:cNvSpPr txBox="1">
            <a:spLocks noChangeArrowheads="1"/>
          </p:cNvSpPr>
          <p:nvPr/>
        </p:nvSpPr>
        <p:spPr bwMode="auto">
          <a:xfrm>
            <a:off x="468313" y="1484313"/>
            <a:ext cx="2519362"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b="1">
                <a:solidFill>
                  <a:srgbClr val="000066"/>
                </a:solidFill>
                <a:latin typeface="Arial" panose="020B0604020202020204" pitchFamily="34" charset="0"/>
              </a:rPr>
              <a:t>电动机</a:t>
            </a:r>
            <a:endParaRPr lang="zh-CN" altLang="en-US" b="1">
              <a:solidFill>
                <a:srgbClr val="000066"/>
              </a:solidFill>
              <a:latin typeface="Arial" panose="020B0604020202020204" pitchFamily="34" charset="0"/>
            </a:endParaRPr>
          </a:p>
        </p:txBody>
      </p:sp>
      <p:sp>
        <p:nvSpPr>
          <p:cNvPr id="6149" name="Text Box 6"/>
          <p:cNvSpPr txBox="1">
            <a:spLocks noChangeArrowheads="1"/>
          </p:cNvSpPr>
          <p:nvPr/>
        </p:nvSpPr>
        <p:spPr bwMode="auto">
          <a:xfrm>
            <a:off x="1042988" y="2636838"/>
            <a:ext cx="2374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a:latin typeface="Arial" panose="020B0604020202020204" pitchFamily="34" charset="0"/>
              </a:rPr>
              <a:t>电动机特性</a:t>
            </a:r>
            <a:endParaRPr lang="zh-CN" altLang="en-US" sz="2400">
              <a:latin typeface="Arial" panose="020B0604020202020204" pitchFamily="34" charset="0"/>
            </a:endParaRPr>
          </a:p>
        </p:txBody>
      </p:sp>
      <p:pic>
        <p:nvPicPr>
          <p:cNvPr id="6150" name="Picture 9" descr="异步电机"/>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141663"/>
            <a:ext cx="3816350" cy="327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1" name="Rectangle 13"/>
          <p:cNvSpPr>
            <a:spLocks noGrp="1" noRot="1"/>
          </p:cNvSpPr>
          <p:nvPr>
            <p:ph idx="1"/>
          </p:nvPr>
        </p:nvSpPr>
        <p:spPr>
          <a:xfrm>
            <a:off x="250825" y="549275"/>
            <a:ext cx="4194175" cy="647700"/>
          </a:xfrm>
        </p:spPr>
        <p:txBody>
          <a:bodyPr/>
          <a:lstStyle/>
          <a:p>
            <a:pPr marL="609600" indent="-609600">
              <a:buFont typeface="Wingdings" panose="05000000000000000000" pitchFamily="2" charset="2"/>
              <a:buNone/>
            </a:pPr>
            <a:r>
              <a:rPr lang="en-US" altLang="zh-CN" sz="2800" b="1">
                <a:solidFill>
                  <a:srgbClr val="CC0000"/>
                </a:solidFill>
              </a:rPr>
              <a:t>2. </a:t>
            </a:r>
            <a:r>
              <a:rPr lang="zh-CN" altLang="en-US" sz="2800" b="1">
                <a:solidFill>
                  <a:srgbClr val="CC0000"/>
                </a:solidFill>
              </a:rPr>
              <a:t>原动机及其驱动特性</a:t>
            </a:r>
            <a:endParaRPr lang="zh-CN" altLang="en-US" sz="2800" b="1">
              <a:solidFill>
                <a:srgbClr val="CC0000"/>
              </a:solidFill>
            </a:endParaRPr>
          </a:p>
        </p:txBody>
      </p:sp>
      <p:pic>
        <p:nvPicPr>
          <p:cNvPr id="145422" name="Picture 14" descr="三相异步电机原理"/>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638" y="2708275"/>
            <a:ext cx="4681537"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5418"/>
                                        </p:tgtEl>
                                        <p:attrNameLst>
                                          <p:attrName>style.visibility</p:attrName>
                                        </p:attrNameLst>
                                      </p:cBhvr>
                                      <p:to>
                                        <p:strVal val="visible"/>
                                      </p:to>
                                    </p:set>
                                    <p:animEffect transition="in" filter="blinds(horizontal)">
                                      <p:cBhvr>
                                        <p:cTn id="7" dur="500"/>
                                        <p:tgtEl>
                                          <p:spTgt spid="14541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xit" presetSubtype="4" fill="hold" nodeType="clickEffect">
                                  <p:stCondLst>
                                    <p:cond delay="0"/>
                                  </p:stCondLst>
                                  <p:childTnLst>
                                    <p:anim calcmode="lin" valueType="num">
                                      <p:cBhvr additive="base">
                                        <p:cTn id="11" dur="500"/>
                                        <p:tgtEl>
                                          <p:spTgt spid="145418"/>
                                        </p:tgtEl>
                                        <p:attrNameLst>
                                          <p:attrName>ppt_x</p:attrName>
                                        </p:attrNameLst>
                                      </p:cBhvr>
                                      <p:tavLst>
                                        <p:tav tm="0">
                                          <p:val>
                                            <p:strVal val="ppt_x"/>
                                          </p:val>
                                        </p:tav>
                                        <p:tav tm="100000">
                                          <p:val>
                                            <p:strVal val="ppt_x"/>
                                          </p:val>
                                        </p:tav>
                                      </p:tavLst>
                                    </p:anim>
                                    <p:anim calcmode="lin" valueType="num">
                                      <p:cBhvr additive="base">
                                        <p:cTn id="12" dur="500"/>
                                        <p:tgtEl>
                                          <p:spTgt spid="145418"/>
                                        </p:tgtEl>
                                        <p:attrNameLst>
                                          <p:attrName>ppt_y</p:attrName>
                                        </p:attrNameLst>
                                      </p:cBhvr>
                                      <p:tavLst>
                                        <p:tav tm="0">
                                          <p:val>
                                            <p:strVal val="ppt_y"/>
                                          </p:val>
                                        </p:tav>
                                        <p:tav tm="100000">
                                          <p:val>
                                            <p:strVal val="1+ppt_h/2"/>
                                          </p:val>
                                        </p:tav>
                                      </p:tavLst>
                                    </p:anim>
                                    <p:set>
                                      <p:cBhvr>
                                        <p:cTn id="13" dur="1" fill="hold">
                                          <p:stCondLst>
                                            <p:cond delay="499"/>
                                          </p:stCondLst>
                                        </p:cTn>
                                        <p:tgtEl>
                                          <p:spTgt spid="145418"/>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45422"/>
                                        </p:tgtEl>
                                        <p:attrNameLst>
                                          <p:attrName>style.visibility</p:attrName>
                                        </p:attrNameLst>
                                      </p:cBhvr>
                                      <p:to>
                                        <p:strVal val="visible"/>
                                      </p:to>
                                    </p:set>
                                    <p:anim calcmode="lin" valueType="num">
                                      <p:cBhvr additive="base">
                                        <p:cTn id="18" dur="500" fill="hold"/>
                                        <p:tgtEl>
                                          <p:spTgt spid="145422"/>
                                        </p:tgtEl>
                                        <p:attrNameLst>
                                          <p:attrName>ppt_x</p:attrName>
                                        </p:attrNameLst>
                                      </p:cBhvr>
                                      <p:tavLst>
                                        <p:tav tm="0">
                                          <p:val>
                                            <p:strVal val="#ppt_x"/>
                                          </p:val>
                                        </p:tav>
                                        <p:tav tm="100000">
                                          <p:val>
                                            <p:strVal val="#ppt_x"/>
                                          </p:val>
                                        </p:tav>
                                      </p:tavLst>
                                    </p:anim>
                                    <p:anim calcmode="lin" valueType="num">
                                      <p:cBhvr additive="base">
                                        <p:cTn id="19" dur="500" fill="hold"/>
                                        <p:tgtEl>
                                          <p:spTgt spid="1454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19"/>
          <p:cNvSpPr>
            <a:spLocks noChangeArrowheads="1"/>
          </p:cNvSpPr>
          <p:nvPr/>
        </p:nvSpPr>
        <p:spPr bwMode="auto">
          <a:xfrm>
            <a:off x="3694113" y="1149350"/>
            <a:ext cx="5092700"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实验测定表明</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牛顿液体内摩擦定律</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流动液体相邻液层间的内摩擦力</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与液层接触面积</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、液层间的速度梯度</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成正比</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endParaRPr lang="en-US" altLang="zh-CN" sz="20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endParaRPr lang="en-US" altLang="zh-CN" sz="20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23"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6324" name="矩形 23"/>
          <p:cNvSpPr>
            <a:spLocks noChangeArrowheads="1"/>
          </p:cNvSpPr>
          <p:nvPr/>
        </p:nvSpPr>
        <p:spPr bwMode="auto">
          <a:xfrm>
            <a:off x="7475538" y="6945313"/>
            <a:ext cx="1519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Tx/>
              <a:buNone/>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25"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6326" name="文本框 19"/>
          <p:cNvSpPr txBox="1">
            <a:spLocks noChangeArrowheads="1"/>
          </p:cNvSpPr>
          <p:nvPr/>
        </p:nvSpPr>
        <p:spPr bwMode="auto">
          <a:xfrm>
            <a:off x="357188" y="1274763"/>
            <a:ext cx="21129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1800">
                <a:solidFill>
                  <a:srgbClr val="184972"/>
                </a:solidFill>
                <a:latin typeface="Times New Roman" panose="02020603050405020304" pitchFamily="18" charset="0"/>
                <a:ea typeface="黑体" panose="02010609060101010101" pitchFamily="49" charset="-122"/>
              </a:rPr>
              <a:t>1</a:t>
            </a:r>
            <a:r>
              <a:rPr lang="zh-CN" altLang="en-US" sz="1800">
                <a:solidFill>
                  <a:srgbClr val="184972"/>
                </a:solidFill>
                <a:latin typeface="Times New Roman" panose="02020603050405020304" pitchFamily="18" charset="0"/>
                <a:ea typeface="黑体" panose="02010609060101010101" pitchFamily="49" charset="-122"/>
              </a:rPr>
              <a:t>）粘性的表现</a:t>
            </a:r>
            <a:endParaRPr lang="zh-CN" altLang="en-US" sz="1800">
              <a:solidFill>
                <a:srgbClr val="184972"/>
              </a:solidFill>
              <a:latin typeface="Times New Roman" panose="02020603050405020304" pitchFamily="18" charset="0"/>
              <a:ea typeface="黑体" panose="02010609060101010101" pitchFamily="49" charset="-122"/>
            </a:endParaRPr>
          </a:p>
        </p:txBody>
      </p:sp>
      <p:pic>
        <p:nvPicPr>
          <p:cNvPr id="56327" name="2T2.EPS" descr="id:2147502705;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188" y="1751013"/>
            <a:ext cx="2767012" cy="204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8" name="图片 13"/>
          <p:cNvPicPr>
            <a:picLocks noChangeAspect="1" noChangeArrowheads="1"/>
          </p:cNvPicPr>
          <p:nvPr/>
        </p:nvPicPr>
        <p:blipFill>
          <a:blip r:embed="rId2">
            <a:extLst>
              <a:ext uri="{28A0092B-C50C-407E-A947-70E740481C1C}">
                <a14:useLocalDpi xmlns:a14="http://schemas.microsoft.com/office/drawing/2010/main" val="0"/>
              </a:ext>
            </a:extLst>
          </a:blip>
          <a:srcRect r="28143" b="7727"/>
          <a:stretch>
            <a:fillRect/>
          </a:stretch>
        </p:blipFill>
        <p:spPr bwMode="auto">
          <a:xfrm>
            <a:off x="4859338" y="4598988"/>
            <a:ext cx="1657350" cy="730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9" name="矩形 14"/>
          <p:cNvSpPr>
            <a:spLocks noChangeArrowheads="1"/>
          </p:cNvSpPr>
          <p:nvPr/>
        </p:nvSpPr>
        <p:spPr bwMode="auto">
          <a:xfrm>
            <a:off x="3694113" y="3435350"/>
            <a:ext cx="44164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比例系数</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称为绝对粘度或动力粘度。</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30" name="矩形 15"/>
          <p:cNvSpPr>
            <a:spLocks noChangeArrowheads="1"/>
          </p:cNvSpPr>
          <p:nvPr/>
        </p:nvSpPr>
        <p:spPr bwMode="auto">
          <a:xfrm>
            <a:off x="854075" y="3976688"/>
            <a:ext cx="7256463"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若以</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τ</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表示液层间的切应力</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即单位面积上的内摩擦力</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6331" name="矩形 17"/>
          <p:cNvSpPr>
            <a:spLocks noChangeArrowheads="1"/>
          </p:cNvSpPr>
          <p:nvPr/>
        </p:nvSpPr>
        <p:spPr bwMode="auto">
          <a:xfrm>
            <a:off x="752475" y="5500688"/>
            <a:ext cx="8101013"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在静止液体中</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速度梯度</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u/ </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y= </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故其内摩擦力为零</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因此静止液体不呈现粘性</a:t>
            </a:r>
            <a:r>
              <a:rPr lang="en-US"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液体只在</a:t>
            </a: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相对运动</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时才显示其粘性。</a:t>
            </a:r>
            <a:endPar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6332" name="图片 18"/>
          <p:cNvPicPr>
            <a:picLocks noChangeAspect="1" noChangeArrowheads="1"/>
          </p:cNvPicPr>
          <p:nvPr/>
        </p:nvPicPr>
        <p:blipFill>
          <a:blip r:embed="rId3">
            <a:extLst>
              <a:ext uri="{28A0092B-C50C-407E-A947-70E740481C1C}">
                <a14:useLocalDpi xmlns:a14="http://schemas.microsoft.com/office/drawing/2010/main" val="0"/>
              </a:ext>
            </a:extLst>
          </a:blip>
          <a:srcRect t="2" r="33771" b="-7233"/>
          <a:stretch>
            <a:fillRect/>
          </a:stretch>
        </p:blipFill>
        <p:spPr bwMode="auto">
          <a:xfrm>
            <a:off x="4983163" y="2660650"/>
            <a:ext cx="13017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7347" name="矩形 23"/>
          <p:cNvSpPr>
            <a:spLocks noChangeArrowheads="1"/>
          </p:cNvSpPr>
          <p:nvPr/>
        </p:nvSpPr>
        <p:spPr bwMode="auto">
          <a:xfrm>
            <a:off x="7475538" y="6945313"/>
            <a:ext cx="1519237"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Tx/>
              <a:buNone/>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348"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pic>
        <p:nvPicPr>
          <p:cNvPr id="57349" name="图片 12"/>
          <p:cNvPicPr>
            <a:picLocks noChangeAspect="1" noChangeArrowheads="1"/>
          </p:cNvPicPr>
          <p:nvPr/>
        </p:nvPicPr>
        <p:blipFill>
          <a:blip r:embed="rId1">
            <a:extLst>
              <a:ext uri="{28A0092B-C50C-407E-A947-70E740481C1C}">
                <a14:useLocalDpi xmlns:a14="http://schemas.microsoft.com/office/drawing/2010/main" val="0"/>
              </a:ext>
            </a:extLst>
          </a:blip>
          <a:srcRect r="32961" b="-12790"/>
          <a:stretch>
            <a:fillRect/>
          </a:stretch>
        </p:blipFill>
        <p:spPr bwMode="auto">
          <a:xfrm>
            <a:off x="2916238" y="3598863"/>
            <a:ext cx="1235075"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50" name="文本框 19"/>
          <p:cNvSpPr txBox="1">
            <a:spLocks noChangeArrowheads="1"/>
          </p:cNvSpPr>
          <p:nvPr/>
        </p:nvSpPr>
        <p:spPr bwMode="auto">
          <a:xfrm>
            <a:off x="295275" y="1204913"/>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2) </a:t>
            </a:r>
            <a:r>
              <a:rPr lang="zh-CN" altLang="en-US" sz="2000">
                <a:solidFill>
                  <a:srgbClr val="184972"/>
                </a:solidFill>
                <a:latin typeface="Times New Roman" panose="02020603050405020304" pitchFamily="18" charset="0"/>
                <a:ea typeface="黑体" panose="02010609060101010101" pitchFamily="49" charset="-122"/>
              </a:rPr>
              <a:t>粘性的度量</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21" name="矩形 20"/>
          <p:cNvSpPr/>
          <p:nvPr/>
        </p:nvSpPr>
        <p:spPr>
          <a:xfrm>
            <a:off x="576263" y="1700213"/>
            <a:ext cx="7991475" cy="708025"/>
          </a:xfrm>
          <a:prstGeom prst="rect">
            <a:avLst/>
          </a:prstGeom>
        </p:spPr>
        <p:txBody>
          <a:bodyPr>
            <a:spAutoFit/>
          </a:bodyPr>
          <a:lstStyle/>
          <a:p>
            <a:pPr marL="342900" indent="-342900">
              <a:buFont typeface="Wingdings" panose="05000000000000000000" pitchFamily="2" charset="2"/>
              <a:buChar char="Ø"/>
              <a:defRPr/>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度量粘性大小的物理量称为粘度。</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动力粘度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、运动粘度、相对粘度。</a:t>
            </a:r>
            <a:endParaRPr lang="zh-CN" altLang="en-US" sz="2000" dirty="0">
              <a:latin typeface="Times New Roman" panose="02020603050405020304" pitchFamily="18" charset="0"/>
              <a:ea typeface="黑体" panose="02010609060101010101" pitchFamily="49" charset="-122"/>
            </a:endParaRPr>
          </a:p>
        </p:txBody>
      </p:sp>
      <p:sp>
        <p:nvSpPr>
          <p:cNvPr id="57352" name="文本框 19"/>
          <p:cNvSpPr txBox="1">
            <a:spLocks noChangeArrowheads="1"/>
          </p:cNvSpPr>
          <p:nvPr/>
        </p:nvSpPr>
        <p:spPr bwMode="auto">
          <a:xfrm>
            <a:off x="452438" y="2527300"/>
            <a:ext cx="32654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a:t>
            </a:r>
            <a:r>
              <a:rPr lang="en-US" altLang="zh-CN" sz="2000">
                <a:solidFill>
                  <a:srgbClr val="184972"/>
                </a:solidFill>
                <a:latin typeface="Times New Roman" panose="02020603050405020304" pitchFamily="18" charset="0"/>
                <a:ea typeface="黑体" panose="02010609060101010101" pitchFamily="49" charset="-122"/>
              </a:rPr>
              <a:t>1</a:t>
            </a:r>
            <a:r>
              <a:rPr lang="zh-CN" altLang="en-US" sz="2000">
                <a:solidFill>
                  <a:srgbClr val="184972"/>
                </a:solidFill>
                <a:latin typeface="Times New Roman" panose="02020603050405020304" pitchFamily="18" charset="0"/>
                <a:ea typeface="黑体" panose="02010609060101010101" pitchFamily="49" charset="-122"/>
              </a:rPr>
              <a:t>）绝对粘度</a:t>
            </a:r>
            <a:r>
              <a:rPr lang="en-US" altLang="zh-CN" sz="2000">
                <a:solidFill>
                  <a:srgbClr val="184972"/>
                </a:solidFill>
                <a:latin typeface="Times New Roman" panose="02020603050405020304" pitchFamily="18" charset="0"/>
                <a:ea typeface="黑体" panose="02010609060101010101" pitchFamily="49" charset="-122"/>
              </a:rPr>
              <a:t>(</a:t>
            </a:r>
            <a:r>
              <a:rPr lang="zh-CN" altLang="en-US" sz="2000">
                <a:solidFill>
                  <a:srgbClr val="184972"/>
                </a:solidFill>
                <a:latin typeface="Times New Roman" panose="02020603050405020304" pitchFamily="18" charset="0"/>
                <a:ea typeface="黑体" panose="02010609060101010101" pitchFamily="49" charset="-122"/>
              </a:rPr>
              <a:t>动力粘度</a:t>
            </a:r>
            <a:r>
              <a:rPr lang="en-US" altLang="zh-CN" sz="2000">
                <a:solidFill>
                  <a:srgbClr val="184972"/>
                </a:solidFill>
                <a:latin typeface="Times New Roman" panose="02020603050405020304" pitchFamily="18" charset="0"/>
                <a:ea typeface="黑体" panose="02010609060101010101" pitchFamily="49" charset="-122"/>
              </a:rPr>
              <a:t>)</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2000" i="1">
                <a:solidFill>
                  <a:srgbClr val="184972"/>
                </a:solidFill>
                <a:latin typeface="Times New Roman" panose="02020603050405020304" pitchFamily="18" charset="0"/>
                <a:ea typeface="黑体" panose="02010609060101010101" pitchFamily="49" charset="-122"/>
                <a:cs typeface="Times New Roman" panose="02020603050405020304" pitchFamily="18" charset="0"/>
              </a:rPr>
              <a:t>μ</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7353" name="矩形 22"/>
          <p:cNvSpPr>
            <a:spLocks noChangeArrowheads="1"/>
          </p:cNvSpPr>
          <p:nvPr/>
        </p:nvSpPr>
        <p:spPr bwMode="auto">
          <a:xfrm>
            <a:off x="771525" y="3024188"/>
            <a:ext cx="74056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液体在以单位速度梯度流动时</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单位面积上的内摩擦力</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354" name="矩形 24"/>
          <p:cNvSpPr>
            <a:spLocks noChangeArrowheads="1"/>
          </p:cNvSpPr>
          <p:nvPr/>
        </p:nvSpPr>
        <p:spPr bwMode="auto">
          <a:xfrm>
            <a:off x="463550" y="5303838"/>
            <a:ext cx="810418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p"/>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如果绝对粘度只与液体种类有关而与速度梯度无关</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称为牛顿液体</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否则为非牛顿液体。</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石油基液压油一般为牛顿液体</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7355" name="矩形 25"/>
          <p:cNvSpPr>
            <a:spLocks noChangeArrowheads="1"/>
          </p:cNvSpPr>
          <p:nvPr/>
        </p:nvSpPr>
        <p:spPr bwMode="auto">
          <a:xfrm>
            <a:off x="720725" y="4364038"/>
            <a:ext cx="8074025"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我国法定计量单位制及</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SI</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制中</a:t>
            </a:r>
            <a:r>
              <a:rPr lang="zh-CN" altLang="en-US"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 </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的单位是</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Pa·s(</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帕</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或用</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N·s/m</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牛</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米</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a:t>
            </a:r>
            <a:endPar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58371"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8372" name="文本框 19"/>
          <p:cNvSpPr txBox="1">
            <a:spLocks noChangeArrowheads="1"/>
          </p:cNvSpPr>
          <p:nvPr/>
        </p:nvSpPr>
        <p:spPr bwMode="auto">
          <a:xfrm>
            <a:off x="295275" y="1204913"/>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2) </a:t>
            </a:r>
            <a:r>
              <a:rPr lang="zh-CN" altLang="en-US" sz="2000">
                <a:solidFill>
                  <a:srgbClr val="184972"/>
                </a:solidFill>
                <a:latin typeface="Times New Roman" panose="02020603050405020304" pitchFamily="18" charset="0"/>
                <a:ea typeface="黑体" panose="02010609060101010101" pitchFamily="49" charset="-122"/>
              </a:rPr>
              <a:t>粘性的度量</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21" name="矩形 20"/>
          <p:cNvSpPr/>
          <p:nvPr/>
        </p:nvSpPr>
        <p:spPr>
          <a:xfrm>
            <a:off x="576263" y="1700213"/>
            <a:ext cx="7991475" cy="708025"/>
          </a:xfrm>
          <a:prstGeom prst="rect">
            <a:avLst/>
          </a:prstGeom>
        </p:spPr>
        <p:txBody>
          <a:bodyPr>
            <a:spAutoFit/>
          </a:bodyPr>
          <a:lstStyle/>
          <a:p>
            <a:pPr marL="342900" indent="-342900">
              <a:buFont typeface="Wingdings" panose="05000000000000000000" pitchFamily="2" charset="2"/>
              <a:buChar char="Ø"/>
              <a:defRPr/>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度量粘性大小的物理量称为粘度。</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动力粘度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、运动粘度、相对粘度。</a:t>
            </a:r>
            <a:endParaRPr lang="zh-CN" altLang="en-US" sz="2000" dirty="0">
              <a:latin typeface="Times New Roman" panose="02020603050405020304" pitchFamily="18" charset="0"/>
              <a:ea typeface="黑体" panose="02010609060101010101" pitchFamily="49" charset="-122"/>
            </a:endParaRPr>
          </a:p>
        </p:txBody>
      </p:sp>
      <p:sp>
        <p:nvSpPr>
          <p:cNvPr id="58374" name="文本框 19"/>
          <p:cNvSpPr txBox="1">
            <a:spLocks noChangeArrowheads="1"/>
          </p:cNvSpPr>
          <p:nvPr/>
        </p:nvSpPr>
        <p:spPr bwMode="auto">
          <a:xfrm>
            <a:off x="330200" y="2533650"/>
            <a:ext cx="20256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a:t>
            </a:r>
            <a:r>
              <a:rPr lang="en-US" altLang="zh-CN" sz="2000">
                <a:solidFill>
                  <a:srgbClr val="184972"/>
                </a:solidFill>
                <a:latin typeface="Times New Roman" panose="02020603050405020304" pitchFamily="18" charset="0"/>
                <a:ea typeface="黑体" panose="02010609060101010101" pitchFamily="49" charset="-122"/>
              </a:rPr>
              <a:t>2</a:t>
            </a:r>
            <a:r>
              <a:rPr lang="zh-CN" altLang="en-US" sz="2000">
                <a:solidFill>
                  <a:srgbClr val="184972"/>
                </a:solidFill>
                <a:latin typeface="Times New Roman" panose="02020603050405020304" pitchFamily="18" charset="0"/>
                <a:ea typeface="黑体" panose="02010609060101010101" pitchFamily="49" charset="-122"/>
              </a:rPr>
              <a:t>）运动粘度</a:t>
            </a:r>
            <a:r>
              <a:rPr lang="en-US" altLang="zh-CN" sz="2000" i="1">
                <a:solidFill>
                  <a:srgbClr val="184972"/>
                </a:solidFill>
                <a:latin typeface="Times New Roman" panose="02020603050405020304" pitchFamily="18" charset="0"/>
                <a:ea typeface="黑体" panose="02010609060101010101" pitchFamily="49" charset="-122"/>
                <a:cs typeface="Times New Roman" panose="02020603050405020304" pitchFamily="18" charset="0"/>
              </a:rPr>
              <a:t>v</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58375" name="矩形 13"/>
          <p:cNvSpPr>
            <a:spLocks noChangeArrowheads="1"/>
          </p:cNvSpPr>
          <p:nvPr/>
        </p:nvSpPr>
        <p:spPr bwMode="auto">
          <a:xfrm>
            <a:off x="2700338" y="2605088"/>
            <a:ext cx="6048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绝对粘度与其密度之比称为运动粘度</a:t>
            </a:r>
            <a:r>
              <a:rPr lang="en-US" altLang="zh-CN" sz="20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58376" name="图片 14"/>
          <p:cNvPicPr>
            <a:picLocks noChangeAspect="1" noChangeArrowheads="1"/>
          </p:cNvPicPr>
          <p:nvPr/>
        </p:nvPicPr>
        <p:blipFill>
          <a:blip r:embed="rId1">
            <a:extLst>
              <a:ext uri="{28A0092B-C50C-407E-A947-70E740481C1C}">
                <a14:useLocalDpi xmlns:a14="http://schemas.microsoft.com/office/drawing/2010/main" val="0"/>
              </a:ext>
            </a:extLst>
          </a:blip>
          <a:srcRect r="42857"/>
          <a:stretch>
            <a:fillRect/>
          </a:stretch>
        </p:blipFill>
        <p:spPr bwMode="auto">
          <a:xfrm>
            <a:off x="3708400" y="3070225"/>
            <a:ext cx="792163" cy="804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7" name="矩形 15"/>
          <p:cNvSpPr>
            <a:spLocks noChangeArrowheads="1"/>
          </p:cNvSpPr>
          <p:nvPr/>
        </p:nvSpPr>
        <p:spPr bwMode="auto">
          <a:xfrm>
            <a:off x="971550" y="3905250"/>
            <a:ext cx="6972300" cy="89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Tx/>
              <a:buNone/>
            </a:pP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我国法定计量单位</a:t>
            </a:r>
            <a:r>
              <a:rPr lang="zh-CN" altLang="en-US"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运动粘度</a:t>
            </a:r>
            <a:r>
              <a:rPr lang="en-US" altLang="zh-CN" sz="1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 </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的单位是</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米</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秒</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spcBef>
                <a:spcPct val="0"/>
              </a:spcBef>
              <a:buFontTx/>
              <a:buNone/>
            </a:pPr>
            <a:endPar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spcBef>
                <a:spcPct val="0"/>
              </a:spcBef>
              <a:buFontTx/>
              <a:buNone/>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国际标准</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ISO</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按运动粘度值对油液的粘度等级</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(VG)</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进行划分</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8" name="表格 17"/>
          <p:cNvGraphicFramePr>
            <a:graphicFrameLocks noGrp="1"/>
          </p:cNvGraphicFramePr>
          <p:nvPr>
            <p:custDataLst>
              <p:tags r:id="rId2"/>
            </p:custDataLst>
          </p:nvPr>
        </p:nvGraphicFramePr>
        <p:xfrm>
          <a:off x="576263" y="5008563"/>
          <a:ext cx="8159750" cy="1170305"/>
        </p:xfrm>
        <a:graphic>
          <a:graphicData uri="http://schemas.openxmlformats.org/drawingml/2006/table">
            <a:tbl>
              <a:tblPr firstRow="1" firstCol="1" bandRow="1">
                <a:tableStyleId>{5C22544A-7EE6-4342-B048-85BDC9FD1C3A}</a:tableStyleId>
              </a:tblPr>
              <a:tblGrid>
                <a:gridCol w="933321"/>
                <a:gridCol w="1711088"/>
                <a:gridCol w="1399980"/>
                <a:gridCol w="55417"/>
                <a:gridCol w="933321"/>
                <a:gridCol w="1711088"/>
                <a:gridCol w="1415535"/>
              </a:tblGrid>
              <a:tr h="233997">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粘度等级</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rPr>
                        <a:t>40℃</a:t>
                      </a:r>
                      <a:r>
                        <a:rPr lang="zh-CN" sz="1400" dirty="0">
                          <a:solidFill>
                            <a:srgbClr val="184972"/>
                          </a:solidFill>
                          <a:effectLst/>
                          <a:latin typeface="Times New Roman" panose="02020603050405020304" pitchFamily="18" charset="0"/>
                          <a:ea typeface="黑体" panose="02010609060101010101" pitchFamily="49" charset="-122"/>
                        </a:rPr>
                        <a:t>时粘度平均值</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rPr>
                        <a:t>40℃</a:t>
                      </a:r>
                      <a:r>
                        <a:rPr lang="zh-CN" sz="1400" dirty="0">
                          <a:solidFill>
                            <a:srgbClr val="184972"/>
                          </a:solidFill>
                          <a:effectLst/>
                          <a:latin typeface="Times New Roman" panose="02020603050405020304" pitchFamily="18" charset="0"/>
                          <a:ea typeface="黑体" panose="02010609060101010101" pitchFamily="49" charset="-122"/>
                        </a:rPr>
                        <a:t>时粘度范围</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rowSpan="5">
                  <a:txBody>
                    <a:bodyPr/>
                    <a:lstStyle/>
                    <a:p>
                      <a:pPr algn="ctr">
                        <a:lnSpc>
                          <a:spcPts val="1200"/>
                        </a:lnSpc>
                        <a:spcAft>
                          <a:spcPts val="0"/>
                        </a:spcAft>
                      </a:pPr>
                      <a:r>
                        <a:rPr lang="en-US" sz="1800" dirty="0">
                          <a:solidFill>
                            <a:srgbClr val="184972"/>
                          </a:solidFill>
                          <a:effectLst/>
                          <a:latin typeface="Times New Roman" panose="02020603050405020304" pitchFamily="18" charset="0"/>
                          <a:ea typeface="黑体" panose="02010609060101010101" pitchFamily="49" charset="-122"/>
                        </a:rPr>
                        <a:t> </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noFill/>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粘度等级</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rPr>
                        <a:t>40℃</a:t>
                      </a:r>
                      <a:r>
                        <a:rPr lang="zh-CN" sz="1400" dirty="0">
                          <a:solidFill>
                            <a:srgbClr val="184972"/>
                          </a:solidFill>
                          <a:effectLst/>
                          <a:latin typeface="Times New Roman" panose="02020603050405020304" pitchFamily="18" charset="0"/>
                          <a:ea typeface="黑体" panose="02010609060101010101" pitchFamily="49" charset="-122"/>
                        </a:rPr>
                        <a:t>时粘度平均值</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solidFill>
                            <a:srgbClr val="184972"/>
                          </a:solidFill>
                          <a:effectLst/>
                          <a:latin typeface="Times New Roman" panose="02020603050405020304" pitchFamily="18" charset="0"/>
                          <a:ea typeface="黑体" panose="02010609060101010101" pitchFamily="49" charset="-122"/>
                        </a:rPr>
                        <a:t>40℃</a:t>
                      </a:r>
                      <a:r>
                        <a:rPr lang="zh-CN" sz="1400" dirty="0">
                          <a:solidFill>
                            <a:srgbClr val="184972"/>
                          </a:solidFill>
                          <a:effectLst/>
                          <a:latin typeface="Times New Roman" panose="02020603050405020304" pitchFamily="18" charset="0"/>
                          <a:ea typeface="黑体" panose="02010609060101010101" pitchFamily="49" charset="-122"/>
                        </a:rPr>
                        <a:t>时粘度范围</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tr>
              <a:tr h="234315">
                <a:tc>
                  <a:txBody>
                    <a:bodyPr/>
                    <a:lstStyle/>
                    <a:p>
                      <a:pPr algn="ctr">
                        <a:lnSpc>
                          <a:spcPts val="1200"/>
                        </a:lnSpc>
                        <a:spcAft>
                          <a:spcPts val="0"/>
                        </a:spcAft>
                      </a:pPr>
                      <a:r>
                        <a:rPr lang="en-US" sz="1000" b="0" dirty="0">
                          <a:solidFill>
                            <a:srgbClr val="184972"/>
                          </a:solidFill>
                          <a:effectLst/>
                          <a:latin typeface="Times New Roman" panose="02020603050405020304" pitchFamily="18" charset="0"/>
                          <a:ea typeface="黑体" panose="02010609060101010101" pitchFamily="49" charset="-122"/>
                        </a:rPr>
                        <a:t>VG10</a:t>
                      </a:r>
                      <a:endParaRPr lang="zh-CN" sz="11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10</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9.00~11.0</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VG46</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46</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41.4~50.6</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33997">
                <a:tc>
                  <a:txBody>
                    <a:bodyPr/>
                    <a:lstStyle/>
                    <a:p>
                      <a:pPr algn="ctr">
                        <a:lnSpc>
                          <a:spcPts val="1200"/>
                        </a:lnSpc>
                        <a:spcAft>
                          <a:spcPts val="0"/>
                        </a:spcAft>
                      </a:pPr>
                      <a:r>
                        <a:rPr lang="en-US" sz="1000" b="0" dirty="0">
                          <a:solidFill>
                            <a:srgbClr val="184972"/>
                          </a:solidFill>
                          <a:effectLst/>
                          <a:latin typeface="Times New Roman" panose="02020603050405020304" pitchFamily="18" charset="0"/>
                          <a:ea typeface="黑体" panose="02010609060101010101" pitchFamily="49" charset="-122"/>
                        </a:rPr>
                        <a:t>VG15</a:t>
                      </a:r>
                      <a:endParaRPr lang="zh-CN" sz="11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15</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13.5~16.5</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VG68</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68</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61.2~74.8</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33997">
                <a:tc>
                  <a:txBody>
                    <a:bodyPr/>
                    <a:lstStyle/>
                    <a:p>
                      <a:pPr algn="ctr">
                        <a:lnSpc>
                          <a:spcPts val="1200"/>
                        </a:lnSpc>
                        <a:spcAft>
                          <a:spcPts val="0"/>
                        </a:spcAft>
                      </a:pPr>
                      <a:r>
                        <a:rPr lang="en-US" sz="1000" b="0" dirty="0">
                          <a:solidFill>
                            <a:srgbClr val="184972"/>
                          </a:solidFill>
                          <a:effectLst/>
                          <a:latin typeface="Times New Roman" panose="02020603050405020304" pitchFamily="18" charset="0"/>
                          <a:ea typeface="黑体" panose="02010609060101010101" pitchFamily="49" charset="-122"/>
                        </a:rPr>
                        <a:t>VG22</a:t>
                      </a:r>
                      <a:endParaRPr lang="zh-CN" sz="11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22</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19.8~24.2</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VG100</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100</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90.0~110</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33997">
                <a:tc>
                  <a:txBody>
                    <a:bodyPr/>
                    <a:lstStyle/>
                    <a:p>
                      <a:pPr algn="ctr">
                        <a:lnSpc>
                          <a:spcPts val="1200"/>
                        </a:lnSpc>
                        <a:spcAft>
                          <a:spcPts val="0"/>
                        </a:spcAft>
                      </a:pPr>
                      <a:r>
                        <a:rPr lang="en-US" sz="1000" b="0" dirty="0">
                          <a:solidFill>
                            <a:srgbClr val="184972"/>
                          </a:solidFill>
                          <a:effectLst/>
                          <a:latin typeface="Times New Roman" panose="02020603050405020304" pitchFamily="18" charset="0"/>
                          <a:ea typeface="黑体" panose="02010609060101010101" pitchFamily="49" charset="-122"/>
                        </a:rPr>
                        <a:t>VG32</a:t>
                      </a:r>
                      <a:endParaRPr lang="zh-CN" sz="11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32</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28.8~35.2</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VG150</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000">
                          <a:effectLst/>
                          <a:latin typeface="Times New Roman" panose="02020603050405020304" pitchFamily="18" charset="0"/>
                          <a:ea typeface="黑体" panose="02010609060101010101" pitchFamily="49" charset="-122"/>
                        </a:rPr>
                        <a:t>150</a:t>
                      </a:r>
                      <a:endPar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000" dirty="0">
                          <a:effectLst/>
                          <a:latin typeface="Times New Roman" panose="02020603050405020304" pitchFamily="18" charset="0"/>
                          <a:ea typeface="黑体" panose="02010609060101010101" pitchFamily="49" charset="-122"/>
                        </a:rPr>
                        <a:t>135~165</a:t>
                      </a:r>
                      <a:endPar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noFill/>
                  </a:tcPr>
                </a:tc>
              </a:tr>
            </a:tbl>
          </a:graphicData>
        </a:graphic>
      </p:graphicFrame>
      <p:sp>
        <p:nvSpPr>
          <p:cNvPr id="58430" name="矩形 18"/>
          <p:cNvSpPr>
            <a:spLocks noChangeArrowheads="1"/>
          </p:cNvSpPr>
          <p:nvPr/>
        </p:nvSpPr>
        <p:spPr bwMode="auto">
          <a:xfrm>
            <a:off x="3417888" y="6278563"/>
            <a:ext cx="51323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28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ts val="1350"/>
              </a:lnSpc>
              <a:spcBef>
                <a:spcPct val="0"/>
              </a:spcBef>
              <a:buFontTx/>
              <a:buNone/>
            </a:pP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常用液压油运动粘度等级</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6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endPar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60419"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0420" name="文本框 19"/>
          <p:cNvSpPr txBox="1">
            <a:spLocks noChangeArrowheads="1"/>
          </p:cNvSpPr>
          <p:nvPr/>
        </p:nvSpPr>
        <p:spPr bwMode="auto">
          <a:xfrm>
            <a:off x="295275" y="1204913"/>
            <a:ext cx="2393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2) </a:t>
            </a:r>
            <a:r>
              <a:rPr lang="zh-CN" altLang="en-US" sz="2000">
                <a:solidFill>
                  <a:srgbClr val="184972"/>
                </a:solidFill>
                <a:latin typeface="Times New Roman" panose="02020603050405020304" pitchFamily="18" charset="0"/>
                <a:ea typeface="黑体" panose="02010609060101010101" pitchFamily="49" charset="-122"/>
              </a:rPr>
              <a:t>粘性的度量</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21" name="矩形 20"/>
          <p:cNvSpPr/>
          <p:nvPr/>
        </p:nvSpPr>
        <p:spPr>
          <a:xfrm>
            <a:off x="576263" y="1700213"/>
            <a:ext cx="7991475" cy="708025"/>
          </a:xfrm>
          <a:prstGeom prst="rect">
            <a:avLst/>
          </a:prstGeom>
        </p:spPr>
        <p:txBody>
          <a:bodyPr>
            <a:spAutoFit/>
          </a:bodyPr>
          <a:lstStyle/>
          <a:p>
            <a:pPr marL="342900" indent="-342900">
              <a:buFont typeface="Wingdings" panose="05000000000000000000" pitchFamily="2" charset="2"/>
              <a:buChar char="Ø"/>
              <a:defRPr/>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度量粘性大小的物理量称为粘度。</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defRPr/>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常用</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绝对粘度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动力粘度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、运动粘度、相对粘度。</a:t>
            </a:r>
            <a:endParaRPr lang="zh-CN" altLang="en-US" sz="2000" dirty="0">
              <a:latin typeface="Times New Roman" panose="02020603050405020304" pitchFamily="18" charset="0"/>
              <a:ea typeface="黑体" panose="02010609060101010101" pitchFamily="49" charset="-122"/>
            </a:endParaRPr>
          </a:p>
        </p:txBody>
      </p:sp>
      <p:sp>
        <p:nvSpPr>
          <p:cNvPr id="60422" name="文本框 19"/>
          <p:cNvSpPr txBox="1">
            <a:spLocks noChangeArrowheads="1"/>
          </p:cNvSpPr>
          <p:nvPr/>
        </p:nvSpPr>
        <p:spPr bwMode="auto">
          <a:xfrm>
            <a:off x="295275" y="2609850"/>
            <a:ext cx="22002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a:t>
            </a:r>
            <a:r>
              <a:rPr lang="en-US" altLang="zh-CN" sz="2000">
                <a:solidFill>
                  <a:srgbClr val="184972"/>
                </a:solidFill>
                <a:latin typeface="Times New Roman" panose="02020603050405020304" pitchFamily="18" charset="0"/>
                <a:ea typeface="黑体" panose="02010609060101010101" pitchFamily="49" charset="-122"/>
              </a:rPr>
              <a:t>3</a:t>
            </a:r>
            <a:r>
              <a:rPr lang="zh-CN" altLang="en-US" sz="2000">
                <a:solidFill>
                  <a:srgbClr val="184972"/>
                </a:solidFill>
                <a:latin typeface="Times New Roman" panose="02020603050405020304" pitchFamily="18" charset="0"/>
                <a:ea typeface="黑体" panose="02010609060101010101" pitchFamily="49" charset="-122"/>
              </a:rPr>
              <a:t>）相对粘度</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20" name="矩形 19"/>
          <p:cNvSpPr/>
          <p:nvPr/>
        </p:nvSpPr>
        <p:spPr>
          <a:xfrm>
            <a:off x="890588" y="3265488"/>
            <a:ext cx="7745412" cy="1600200"/>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相对粘度是根据特定测量条件制定的，故又称条件粘度。</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buFont typeface="Wingdings" panose="05000000000000000000" pitchFamily="2" charset="2"/>
              <a:buChar char="Ø"/>
              <a:defRPr/>
            </a:pP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测量条件不同，采用的相对粘度单位也不同。</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defRPr/>
            </a:pP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defRPr/>
            </a:pP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如恩氏粘度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°E(</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欧洲一些国家</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、通用赛氏秒</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SUS(</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美国、英国</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defRPr/>
            </a:pP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商用雷氏秒</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R1S(</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英、美等国</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和巴氏度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法国</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1600" dirty="0">
              <a:latin typeface="Times New Roman" panose="02020603050405020304" pitchFamily="18" charset="0"/>
              <a:ea typeface="黑体" panose="02010609060101010101" pitchFamily="49" charset="-122"/>
            </a:endParaRPr>
          </a:p>
        </p:txBody>
      </p:sp>
      <p:sp>
        <p:nvSpPr>
          <p:cNvPr id="60424" name="矩形 21"/>
          <p:cNvSpPr>
            <a:spLocks noChangeArrowheads="1"/>
          </p:cNvSpPr>
          <p:nvPr/>
        </p:nvSpPr>
        <p:spPr bwMode="auto">
          <a:xfrm>
            <a:off x="1492250" y="5467350"/>
            <a:ext cx="7143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Tx/>
              <a:buNone/>
            </a:pPr>
            <a:r>
              <a:rPr lang="zh-CN" altLang="en-US" sz="1800">
                <a:solidFill>
                  <a:srgbClr val="FF0000"/>
                </a:solidFill>
                <a:latin typeface="Times New Roman" panose="02020603050405020304" pitchFamily="18" charset="0"/>
                <a:ea typeface="黑体" panose="02010609060101010101" pitchFamily="49" charset="-122"/>
              </a:rPr>
              <a:t>国际标准化组织</a:t>
            </a:r>
            <a:r>
              <a:rPr lang="en-US" altLang="zh-CN" sz="1800">
                <a:solidFill>
                  <a:srgbClr val="FF0000"/>
                </a:solidFill>
                <a:latin typeface="Times New Roman" panose="02020603050405020304" pitchFamily="18" charset="0"/>
                <a:ea typeface="黑体" panose="02010609060101010101" pitchFamily="49" charset="-122"/>
              </a:rPr>
              <a:t>ISO</a:t>
            </a:r>
            <a:r>
              <a:rPr lang="zh-CN" altLang="en-US" sz="1800">
                <a:solidFill>
                  <a:srgbClr val="FF0000"/>
                </a:solidFill>
                <a:latin typeface="Times New Roman" panose="02020603050405020304" pitchFamily="18" charset="0"/>
                <a:ea typeface="黑体" panose="02010609060101010101" pitchFamily="49" charset="-122"/>
              </a:rPr>
              <a:t>已规定统一采用运动粘度来表示油的粘度。</a:t>
            </a:r>
            <a:endParaRPr lang="zh-CN" altLang="en-US" sz="1800">
              <a:solidFill>
                <a:srgbClr val="FF0000"/>
              </a:solidFill>
              <a:latin typeface="Times New Roman" panose="02020603050405020304" pitchFamily="18" charset="0"/>
              <a:ea typeface="黑体" panose="02010609060101010101" pitchFamily="49"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62467"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2468" name="文本框 19"/>
          <p:cNvSpPr txBox="1">
            <a:spLocks noChangeArrowheads="1"/>
          </p:cNvSpPr>
          <p:nvPr/>
        </p:nvSpPr>
        <p:spPr bwMode="auto">
          <a:xfrm>
            <a:off x="468313" y="1166813"/>
            <a:ext cx="427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3) </a:t>
            </a:r>
            <a:r>
              <a:rPr lang="zh-CN" altLang="en-US" sz="2000">
                <a:solidFill>
                  <a:srgbClr val="184972"/>
                </a:solidFill>
                <a:latin typeface="Times New Roman" panose="02020603050405020304" pitchFamily="18" charset="0"/>
                <a:ea typeface="黑体" panose="02010609060101010101" pitchFamily="49" charset="-122"/>
              </a:rPr>
              <a:t>温度对粘度的影响</a:t>
            </a:r>
            <a:endParaRPr lang="zh-CN" altLang="en-US" sz="2000">
              <a:solidFill>
                <a:srgbClr val="184972"/>
              </a:solidFill>
              <a:latin typeface="Times New Roman" panose="02020603050405020304" pitchFamily="18" charset="0"/>
              <a:ea typeface="黑体" panose="02010609060101010101" pitchFamily="49" charset="-122"/>
            </a:endParaRPr>
          </a:p>
        </p:txBody>
      </p:sp>
      <p:pic>
        <p:nvPicPr>
          <p:cNvPr id="62469" name="2T3.EPS" descr="id:2147502740;FounderCES"/>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479925" y="550863"/>
            <a:ext cx="4470400" cy="370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0" name="矩形 9"/>
          <p:cNvSpPr>
            <a:spLocks noChangeArrowheads="1"/>
          </p:cNvSpPr>
          <p:nvPr/>
        </p:nvSpPr>
        <p:spPr bwMode="auto">
          <a:xfrm>
            <a:off x="250825" y="1677988"/>
            <a:ext cx="3989388" cy="2343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温度变化使液体内聚力发生变化</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液体的粘度对温度的变化十分敏感</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温度升高</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粘度下降。</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这一特性称为液体的粘</a:t>
            </a:r>
            <a:r>
              <a:rPr lang="en-US"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温特性。</a:t>
            </a:r>
            <a:endPar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381000" y="4005263"/>
            <a:ext cx="4495800" cy="1331912"/>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粘</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温特性常用粘度指数</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VI</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来度量。</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defRPr/>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表示液体的粘度随温度变化的程度与标准液的粘度变化程度之比。</a:t>
            </a:r>
            <a:endParaRPr lang="zh-CN" altLang="en-US" dirty="0">
              <a:latin typeface="Times New Roman" panose="02020603050405020304" pitchFamily="18" charset="0"/>
              <a:ea typeface="黑体" panose="02010609060101010101" pitchFamily="49" charset="-122"/>
            </a:endParaRPr>
          </a:p>
        </p:txBody>
      </p:sp>
      <p:pic>
        <p:nvPicPr>
          <p:cNvPr id="62472" name="图片 11"/>
          <p:cNvPicPr>
            <a:picLocks noChangeAspect="1" noChangeArrowheads="1"/>
          </p:cNvPicPr>
          <p:nvPr/>
        </p:nvPicPr>
        <p:blipFill>
          <a:blip r:embed="rId2">
            <a:biLevel thresh="50000"/>
            <a:grayscl/>
            <a:extLst>
              <a:ext uri="{28A0092B-C50C-407E-A947-70E740481C1C}">
                <a14:useLocalDpi xmlns:a14="http://schemas.microsoft.com/office/drawing/2010/main" val="0"/>
              </a:ext>
            </a:extLst>
          </a:blip>
          <a:srcRect/>
          <a:stretch>
            <a:fillRect/>
          </a:stretch>
        </p:blipFill>
        <p:spPr bwMode="auto">
          <a:xfrm>
            <a:off x="5464175" y="4508500"/>
            <a:ext cx="3486150" cy="62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73" name="矩形 13"/>
          <p:cNvSpPr>
            <a:spLocks noChangeArrowheads="1"/>
          </p:cNvSpPr>
          <p:nvPr/>
        </p:nvSpPr>
        <p:spPr bwMode="auto">
          <a:xfrm>
            <a:off x="412750" y="5484813"/>
            <a:ext cx="7615238"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通常在各种液压液的质量指标中都给出粘度指数。</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 typeface="Wingdings" panose="05000000000000000000" pitchFamily="2" charset="2"/>
              <a:buChar char="Ø"/>
            </a:pP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粘度指数高</a:t>
            </a: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说明粘度随温度变化小</a:t>
            </a: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其粘</a:t>
            </a:r>
            <a:r>
              <a:rPr lang="en-US"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温特性好。</a:t>
            </a:r>
            <a:endPar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64515"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4516" name="文本框 19"/>
          <p:cNvSpPr txBox="1">
            <a:spLocks noChangeArrowheads="1"/>
          </p:cNvSpPr>
          <p:nvPr/>
        </p:nvSpPr>
        <p:spPr bwMode="auto">
          <a:xfrm>
            <a:off x="468313" y="1166813"/>
            <a:ext cx="427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3) </a:t>
            </a:r>
            <a:r>
              <a:rPr lang="zh-CN" altLang="en-US" sz="2000">
                <a:solidFill>
                  <a:srgbClr val="184972"/>
                </a:solidFill>
                <a:latin typeface="Times New Roman" panose="02020603050405020304" pitchFamily="18" charset="0"/>
                <a:ea typeface="黑体" panose="02010609060101010101" pitchFamily="49" charset="-122"/>
              </a:rPr>
              <a:t>温度对粘度的影响</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4517" name="矩形 12"/>
          <p:cNvSpPr>
            <a:spLocks noChangeArrowheads="1"/>
          </p:cNvSpPr>
          <p:nvPr/>
        </p:nvSpPr>
        <p:spPr bwMode="auto">
          <a:xfrm>
            <a:off x="728663" y="1801813"/>
            <a:ext cx="768667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20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一般要求液压液的粘度指数应在</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以上</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优异的在</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以上。</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液压系统的工作温度范围较大</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应选用粘度指数高</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的介质。</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spcBef>
                <a:spcPct val="0"/>
              </a:spcBef>
              <a:buFont typeface="Wingdings" panose="05000000000000000000" pitchFamily="2" charset="2"/>
              <a:buChar char="Ø"/>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典型液压液的粘度指数</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p:txBody>
      </p:sp>
      <p:graphicFrame>
        <p:nvGraphicFramePr>
          <p:cNvPr id="15" name="表格 14"/>
          <p:cNvGraphicFramePr>
            <a:graphicFrameLocks noGrp="1"/>
          </p:cNvGraphicFramePr>
          <p:nvPr/>
        </p:nvGraphicFramePr>
        <p:xfrm>
          <a:off x="628650" y="4262438"/>
          <a:ext cx="8047039" cy="1841500"/>
        </p:xfrm>
        <a:graphic>
          <a:graphicData uri="http://schemas.openxmlformats.org/drawingml/2006/table">
            <a:tbl>
              <a:tblPr firstRow="1" firstCol="1" bandRow="1">
                <a:tableStyleId>{5C22544A-7EE6-4342-B048-85BDC9FD1C3A}</a:tableStyleId>
              </a:tblPr>
              <a:tblGrid>
                <a:gridCol w="1994262"/>
                <a:gridCol w="1994262"/>
                <a:gridCol w="54651"/>
                <a:gridCol w="1994262"/>
                <a:gridCol w="2009602"/>
              </a:tblGrid>
              <a:tr h="460375">
                <a:tc>
                  <a:txBody>
                    <a:bodyPr/>
                    <a:lstStyle/>
                    <a:p>
                      <a:pPr algn="ctr">
                        <a:lnSpc>
                          <a:spcPts val="1200"/>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液压液种类</a:t>
                      </a:r>
                      <a:endParaRPr lang="zh-CN" sz="2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粘度指数</a:t>
                      </a:r>
                      <a:r>
                        <a:rPr lang="en-US" sz="2000" dirty="0">
                          <a:solidFill>
                            <a:srgbClr val="184972"/>
                          </a:solidFill>
                          <a:effectLst/>
                          <a:latin typeface="Times New Roman" panose="02020603050405020304" pitchFamily="18" charset="0"/>
                          <a:ea typeface="黑体" panose="02010609060101010101" pitchFamily="49" charset="-122"/>
                        </a:rPr>
                        <a:t>VI</a:t>
                      </a:r>
                      <a:endParaRPr lang="zh-CN" sz="2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2800" dirty="0">
                          <a:solidFill>
                            <a:srgbClr val="184972"/>
                          </a:solidFill>
                          <a:effectLst/>
                          <a:latin typeface="Times New Roman" panose="02020603050405020304" pitchFamily="18" charset="0"/>
                          <a:ea typeface="黑体" panose="02010609060101010101" pitchFamily="49" charset="-122"/>
                        </a:rPr>
                        <a:t> </a:t>
                      </a:r>
                      <a:endParaRPr lang="zh-CN" sz="2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noFill/>
                  </a:tcPr>
                </a:tc>
                <a:tc>
                  <a:txBody>
                    <a:bodyPr/>
                    <a:lstStyle/>
                    <a:p>
                      <a:pPr algn="ctr">
                        <a:lnSpc>
                          <a:spcPts val="1200"/>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液压液种类</a:t>
                      </a:r>
                      <a:endParaRPr lang="zh-CN" sz="2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粘度指数</a:t>
                      </a:r>
                      <a:r>
                        <a:rPr lang="en-US" sz="2000" dirty="0">
                          <a:solidFill>
                            <a:srgbClr val="184972"/>
                          </a:solidFill>
                          <a:effectLst/>
                          <a:latin typeface="Times New Roman" panose="02020603050405020304" pitchFamily="18" charset="0"/>
                          <a:ea typeface="黑体" panose="02010609060101010101" pitchFamily="49" charset="-122"/>
                        </a:rPr>
                        <a:t>VI</a:t>
                      </a:r>
                      <a:endParaRPr lang="zh-CN" sz="2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B w="12700" cap="flat" cmpd="sng" algn="ctr">
                      <a:solidFill>
                        <a:srgbClr val="184972"/>
                      </a:solidFill>
                      <a:prstDash val="solid"/>
                      <a:round/>
                      <a:headEnd type="none" w="med" len="med"/>
                      <a:tailEnd type="none" w="med" len="med"/>
                    </a:lnB>
                    <a:noFill/>
                  </a:tcPr>
                </a:tc>
              </a:tr>
              <a:tr h="460375">
                <a:tc>
                  <a:txBody>
                    <a:bodyPr/>
                    <a:lstStyle/>
                    <a:p>
                      <a:pPr algn="ctr">
                        <a:lnSpc>
                          <a:spcPts val="1200"/>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石油基液压油</a:t>
                      </a:r>
                      <a:r>
                        <a:rPr lang="en-US" sz="1400" b="0" dirty="0">
                          <a:solidFill>
                            <a:srgbClr val="184972"/>
                          </a:solidFill>
                          <a:effectLst/>
                          <a:latin typeface="Times New Roman" panose="02020603050405020304" pitchFamily="18" charset="0"/>
                          <a:ea typeface="黑体" panose="02010609060101010101" pitchFamily="49" charset="-122"/>
                        </a:rPr>
                        <a:t>L-HM</a:t>
                      </a:r>
                      <a:endParaRPr lang="zh-CN" sz="18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≥95</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zh-CN" sz="1400">
                          <a:effectLst/>
                          <a:latin typeface="Times New Roman" panose="02020603050405020304" pitchFamily="18" charset="0"/>
                          <a:ea typeface="黑体" panose="02010609060101010101" pitchFamily="49" charset="-122"/>
                        </a:rPr>
                        <a:t>油包水乳化液</a:t>
                      </a:r>
                      <a:r>
                        <a:rPr lang="en-US" sz="1400">
                          <a:effectLst/>
                          <a:latin typeface="Times New Roman" panose="02020603050405020304" pitchFamily="18" charset="0"/>
                          <a:ea typeface="黑体" panose="02010609060101010101" pitchFamily="49" charset="-122"/>
                        </a:rPr>
                        <a:t>L-HFB</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130~170</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460375">
                <a:tc>
                  <a:txBody>
                    <a:bodyPr/>
                    <a:lstStyle/>
                    <a:p>
                      <a:pPr algn="ctr">
                        <a:lnSpc>
                          <a:spcPts val="1200"/>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石油基液压油</a:t>
                      </a:r>
                      <a:r>
                        <a:rPr lang="en-US" sz="1400" b="0" dirty="0">
                          <a:solidFill>
                            <a:srgbClr val="184972"/>
                          </a:solidFill>
                          <a:effectLst/>
                          <a:latin typeface="Times New Roman" panose="02020603050405020304" pitchFamily="18" charset="0"/>
                          <a:ea typeface="黑体" panose="02010609060101010101" pitchFamily="49" charset="-122"/>
                        </a:rPr>
                        <a:t>L-HR</a:t>
                      </a:r>
                      <a:endParaRPr lang="zh-CN" sz="18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a:effectLst/>
                          <a:latin typeface="Times New Roman" panose="02020603050405020304" pitchFamily="18" charset="0"/>
                          <a:ea typeface="黑体" panose="02010609060101010101" pitchFamily="49" charset="-122"/>
                        </a:rPr>
                        <a:t>≥160</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vMerge="1">
                  <a:tcPr/>
                </a:tc>
                <a:tc>
                  <a:txBody>
                    <a:bodyPr/>
                    <a:lstStyle/>
                    <a:p>
                      <a:pPr algn="ctr">
                        <a:lnSpc>
                          <a:spcPts val="1200"/>
                        </a:lnSpc>
                        <a:spcAft>
                          <a:spcPts val="0"/>
                        </a:spcAft>
                      </a:pPr>
                      <a:r>
                        <a:rPr lang="zh-CN" sz="1400">
                          <a:effectLst/>
                          <a:latin typeface="Times New Roman" panose="02020603050405020304" pitchFamily="18" charset="0"/>
                          <a:ea typeface="黑体" panose="02010609060101010101" pitchFamily="49" charset="-122"/>
                        </a:rPr>
                        <a:t>水</a:t>
                      </a:r>
                      <a:r>
                        <a:rPr lang="en-US" sz="1400">
                          <a:effectLst/>
                          <a:latin typeface="Times New Roman" panose="02020603050405020304" pitchFamily="18" charset="0"/>
                          <a:ea typeface="黑体" panose="02010609060101010101" pitchFamily="49" charset="-122"/>
                        </a:rPr>
                        <a:t>-</a:t>
                      </a:r>
                      <a:r>
                        <a:rPr lang="zh-CN" sz="1400">
                          <a:effectLst/>
                          <a:latin typeface="Times New Roman" panose="02020603050405020304" pitchFamily="18" charset="0"/>
                          <a:ea typeface="黑体" panose="02010609060101010101" pitchFamily="49" charset="-122"/>
                        </a:rPr>
                        <a:t>乙二醇液</a:t>
                      </a:r>
                      <a:r>
                        <a:rPr lang="en-US" sz="1400">
                          <a:effectLst/>
                          <a:latin typeface="Times New Roman" panose="02020603050405020304" pitchFamily="18" charset="0"/>
                          <a:ea typeface="黑体" panose="02010609060101010101" pitchFamily="49" charset="-122"/>
                        </a:rPr>
                        <a:t>L-HFC</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140~170</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460375">
                <a:tc>
                  <a:txBody>
                    <a:bodyPr/>
                    <a:lstStyle/>
                    <a:p>
                      <a:pPr algn="ctr">
                        <a:lnSpc>
                          <a:spcPts val="1200"/>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石油基液压油</a:t>
                      </a:r>
                      <a:r>
                        <a:rPr lang="en-US" sz="1400" b="0" dirty="0">
                          <a:solidFill>
                            <a:srgbClr val="184972"/>
                          </a:solidFill>
                          <a:effectLst/>
                          <a:latin typeface="Times New Roman" panose="02020603050405020304" pitchFamily="18" charset="0"/>
                          <a:ea typeface="黑体" panose="02010609060101010101" pitchFamily="49" charset="-122"/>
                        </a:rPr>
                        <a:t>L-HG</a:t>
                      </a:r>
                      <a:endParaRPr lang="zh-CN" sz="18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400">
                          <a:effectLst/>
                          <a:latin typeface="Times New Roman" panose="02020603050405020304" pitchFamily="18" charset="0"/>
                          <a:ea typeface="黑体" panose="02010609060101010101" pitchFamily="49" charset="-122"/>
                        </a:rPr>
                        <a:t>≥90</a:t>
                      </a:r>
                      <a:endParaRPr lang="zh-CN" sz="18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vMerge="1">
                  <a:tcPr/>
                </a:tc>
                <a:tc>
                  <a:txBody>
                    <a:bodyPr/>
                    <a:lstStyle/>
                    <a:p>
                      <a:pPr algn="ctr">
                        <a:lnSpc>
                          <a:spcPts val="1200"/>
                        </a:lnSpc>
                        <a:spcAft>
                          <a:spcPts val="0"/>
                        </a:spcAft>
                      </a:pPr>
                      <a:r>
                        <a:rPr lang="zh-CN" sz="1400" dirty="0">
                          <a:effectLst/>
                          <a:latin typeface="Times New Roman" panose="02020603050405020304" pitchFamily="18" charset="0"/>
                          <a:ea typeface="黑体" panose="02010609060101010101" pitchFamily="49" charset="-122"/>
                        </a:rPr>
                        <a:t>磷酸酯液</a:t>
                      </a:r>
                      <a:r>
                        <a:rPr lang="en-US" sz="1400" dirty="0">
                          <a:effectLst/>
                          <a:latin typeface="Times New Roman" panose="02020603050405020304" pitchFamily="18" charset="0"/>
                          <a:ea typeface="黑体" panose="02010609060101010101" pitchFamily="49" charset="-122"/>
                        </a:rPr>
                        <a:t>L-HFDR</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no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-31~170</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T w="12700" cap="flat" cmpd="sng" algn="ctr">
                      <a:solidFill>
                        <a:srgbClr val="184972"/>
                      </a:solidFill>
                      <a:prstDash val="solid"/>
                      <a:round/>
                      <a:headEnd type="none" w="med" len="med"/>
                      <a:tailEnd type="none" w="med" len="med"/>
                    </a:lnT>
                    <a:noFill/>
                  </a:tcP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66563"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6564" name="文本框 19"/>
          <p:cNvSpPr txBox="1">
            <a:spLocks noChangeArrowheads="1"/>
          </p:cNvSpPr>
          <p:nvPr/>
        </p:nvSpPr>
        <p:spPr bwMode="auto">
          <a:xfrm>
            <a:off x="468313" y="1244600"/>
            <a:ext cx="427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4)</a:t>
            </a:r>
            <a:r>
              <a:rPr lang="zh-CN" altLang="en-US" sz="2000">
                <a:solidFill>
                  <a:srgbClr val="184972"/>
                </a:solidFill>
                <a:latin typeface="Times New Roman" panose="02020603050405020304" pitchFamily="18" charset="0"/>
                <a:ea typeface="黑体" panose="02010609060101010101" pitchFamily="49" charset="-122"/>
              </a:rPr>
              <a:t>压力对粘度的影响</a:t>
            </a:r>
            <a:endParaRPr lang="zh-CN" altLang="en-US" sz="2000">
              <a:solidFill>
                <a:srgbClr val="184972"/>
              </a:solidFill>
              <a:latin typeface="Times New Roman" panose="02020603050405020304" pitchFamily="18" charset="0"/>
              <a:ea typeface="黑体" panose="02010609060101010101" pitchFamily="49" charset="-122"/>
            </a:endParaRPr>
          </a:p>
        </p:txBody>
      </p:sp>
      <p:pic>
        <p:nvPicPr>
          <p:cNvPr id="66565" name="图片 6"/>
          <p:cNvPicPr>
            <a:picLocks noChangeAspect="1" noChangeArrowheads="1"/>
          </p:cNvPicPr>
          <p:nvPr/>
        </p:nvPicPr>
        <p:blipFill>
          <a:blip r:embed="rId1">
            <a:extLst>
              <a:ext uri="{28A0092B-C50C-407E-A947-70E740481C1C}">
                <a14:useLocalDpi xmlns:a14="http://schemas.microsoft.com/office/drawing/2010/main" val="0"/>
              </a:ext>
            </a:extLst>
          </a:blip>
          <a:srcRect r="18156" b="-2518"/>
          <a:stretch>
            <a:fillRect/>
          </a:stretch>
        </p:blipFill>
        <p:spPr bwMode="auto">
          <a:xfrm>
            <a:off x="869950" y="3411538"/>
            <a:ext cx="360045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6" name="矩形 9"/>
          <p:cNvSpPr>
            <a:spLocks noChangeArrowheads="1"/>
          </p:cNvSpPr>
          <p:nvPr/>
        </p:nvSpPr>
        <p:spPr bwMode="auto">
          <a:xfrm>
            <a:off x="457200" y="1819275"/>
            <a:ext cx="5027613" cy="1417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2000">
                <a:latin typeface="Times New Roman" panose="02020603050405020304" pitchFamily="18" charset="0"/>
                <a:ea typeface="黑体" panose="02010609060101010101" pitchFamily="49" charset="-122"/>
              </a:rPr>
              <a:t>压力增大时，液体分子间距离缩小，内聚力增加，粘度也会有所变大。压力对粘度的影响可用下式计算：</a:t>
            </a:r>
            <a:endParaRPr lang="zh-CN" altLang="en-US" sz="2000">
              <a:latin typeface="Times New Roman" panose="02020603050405020304" pitchFamily="18" charset="0"/>
              <a:ea typeface="黑体" panose="02010609060101010101" pitchFamily="49" charset="-122"/>
            </a:endParaRPr>
          </a:p>
        </p:txBody>
      </p:sp>
      <p:sp>
        <p:nvSpPr>
          <p:cNvPr id="11" name="矩形 10"/>
          <p:cNvSpPr/>
          <p:nvPr/>
        </p:nvSpPr>
        <p:spPr>
          <a:xfrm>
            <a:off x="3451225" y="3957638"/>
            <a:ext cx="5692775" cy="1666875"/>
          </a:xfrm>
          <a:prstGeom prst="rect">
            <a:avLst/>
          </a:prstGeom>
        </p:spPr>
        <p:txBody>
          <a:bodyPr>
            <a:spAutoFit/>
          </a:bodyPr>
          <a:lstStyle/>
          <a:p>
            <a:pPr indent="266700">
              <a:lnSpc>
                <a:spcPct val="150000"/>
              </a:lnSpc>
              <a:spcAft>
                <a:spcPts val="0"/>
              </a:spcAft>
              <a:defRPr/>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　</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液体的压力</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MPa;</a:t>
            </a:r>
            <a:endPar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defRPr/>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en-US" altLang="zh-CN" sz="14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400" i="1"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压力为</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时运动粘度</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4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endPar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defRPr/>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en-US" altLang="zh-CN" sz="14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en-US" altLang="zh-CN" sz="14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大气压力下运动粘度</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4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endPar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ct val="150000"/>
              </a:lnSpc>
              <a:spcAft>
                <a:spcPts val="0"/>
              </a:spcAft>
              <a:defRPr/>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e ——</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自然对数的底</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defRPr/>
            </a:pP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 </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系数</a:t>
            </a:r>
            <a:r>
              <a:rPr lang="zh-CN" altLang="en-US"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对于石油基液压油</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=0.015~0.035MPa</a:t>
            </a:r>
            <a:r>
              <a:rPr lang="en-US" altLang="zh-CN" sz="14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latin typeface="Times New Roman" panose="02020603050405020304" pitchFamily="18" charset="0"/>
              <a:ea typeface="黑体" panose="02010609060101010101" pitchFamily="49" charset="-122"/>
            </a:endParaRPr>
          </a:p>
        </p:txBody>
      </p:sp>
      <p:sp>
        <p:nvSpPr>
          <p:cNvPr id="66568" name="文本框 11"/>
          <p:cNvSpPr txBox="1">
            <a:spLocks noChangeArrowheads="1"/>
          </p:cNvSpPr>
          <p:nvPr/>
        </p:nvSpPr>
        <p:spPr bwMode="auto">
          <a:xfrm>
            <a:off x="852488" y="5734050"/>
            <a:ext cx="7751762" cy="87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en-US" sz="1800">
                <a:latin typeface="Times New Roman" panose="02020603050405020304" pitchFamily="18" charset="0"/>
                <a:ea typeface="黑体" panose="02010609060101010101" pitchFamily="49" charset="-122"/>
              </a:rPr>
              <a:t>这种影响在低压时并不明显，可以忽略不计。</a:t>
            </a:r>
            <a:endParaRPr lang="en-US" altLang="zh-CN" sz="1800">
              <a:latin typeface="Times New Roman" panose="02020603050405020304" pitchFamily="18" charset="0"/>
              <a:ea typeface="黑体" panose="02010609060101010101" pitchFamily="49" charset="-122"/>
            </a:endParaRPr>
          </a:p>
          <a:p>
            <a:pPr>
              <a:lnSpc>
                <a:spcPct val="150000"/>
              </a:lnSpc>
              <a:spcBef>
                <a:spcPct val="0"/>
              </a:spcBef>
              <a:buFont typeface="Wingdings" panose="05000000000000000000" pitchFamily="2" charset="2"/>
              <a:buChar char="Ø"/>
            </a:pPr>
            <a:r>
              <a:rPr lang="zh-CN" altLang="en-US" sz="1800">
                <a:latin typeface="Times New Roman" panose="02020603050405020304" pitchFamily="18" charset="0"/>
                <a:ea typeface="黑体" panose="02010609060101010101" pitchFamily="49" charset="-122"/>
              </a:rPr>
              <a:t>当压力大于</a:t>
            </a:r>
            <a:r>
              <a:rPr lang="en-US" altLang="zh-CN" sz="1800">
                <a:latin typeface="Times New Roman" panose="02020603050405020304" pitchFamily="18" charset="0"/>
                <a:ea typeface="黑体" panose="02010609060101010101" pitchFamily="49" charset="-122"/>
              </a:rPr>
              <a:t>50MPa</a:t>
            </a:r>
            <a:r>
              <a:rPr lang="zh-CN" altLang="en-US" sz="1800">
                <a:latin typeface="Times New Roman" panose="02020603050405020304" pitchFamily="18" charset="0"/>
                <a:ea typeface="黑体" panose="02010609060101010101" pitchFamily="49" charset="-122"/>
              </a:rPr>
              <a:t>时，其影响才趋于显著。</a:t>
            </a:r>
            <a:endParaRPr lang="en-US" altLang="zh-CN" sz="1800">
              <a:latin typeface="Times New Roman" panose="02020603050405020304" pitchFamily="18" charset="0"/>
              <a:ea typeface="黑体" panose="02010609060101010101" pitchFamily="49" charset="-122"/>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2  </a:t>
            </a:r>
            <a:r>
              <a:rPr lang="zh-CN" altLang="en-US" b="1">
                <a:solidFill>
                  <a:srgbClr val="CC0000"/>
                </a:solidFill>
              </a:rPr>
              <a:t>液压液的物理性质</a:t>
            </a:r>
            <a:endParaRPr lang="zh-CN" altLang="en-US" b="1">
              <a:solidFill>
                <a:srgbClr val="CC0000"/>
              </a:solidFill>
            </a:endParaRPr>
          </a:p>
        </p:txBody>
      </p:sp>
      <p:sp>
        <p:nvSpPr>
          <p:cNvPr id="68611" name="文本框 19"/>
          <p:cNvSpPr txBox="1">
            <a:spLocks noChangeArrowheads="1"/>
          </p:cNvSpPr>
          <p:nvPr/>
        </p:nvSpPr>
        <p:spPr bwMode="auto">
          <a:xfrm>
            <a:off x="107950" y="766763"/>
            <a:ext cx="14938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（三）粘性</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8612" name="文本框 19"/>
          <p:cNvSpPr txBox="1">
            <a:spLocks noChangeArrowheads="1"/>
          </p:cNvSpPr>
          <p:nvPr/>
        </p:nvSpPr>
        <p:spPr bwMode="auto">
          <a:xfrm>
            <a:off x="468313" y="1285875"/>
            <a:ext cx="4276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en-US" altLang="zh-CN" sz="2000">
                <a:solidFill>
                  <a:srgbClr val="184972"/>
                </a:solidFill>
                <a:latin typeface="Times New Roman" panose="02020603050405020304" pitchFamily="18" charset="0"/>
                <a:ea typeface="黑体" panose="02010609060101010101" pitchFamily="49" charset="-122"/>
              </a:rPr>
              <a:t>5) </a:t>
            </a:r>
            <a:r>
              <a:rPr lang="zh-CN" altLang="en-US" sz="2000">
                <a:solidFill>
                  <a:srgbClr val="184972"/>
                </a:solidFill>
                <a:latin typeface="Times New Roman" panose="02020603050405020304" pitchFamily="18" charset="0"/>
                <a:ea typeface="黑体" panose="02010609060101010101" pitchFamily="49" charset="-122"/>
              </a:rPr>
              <a:t>气泡对粘度的影响</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8613" name="矩形 12"/>
          <p:cNvSpPr>
            <a:spLocks noChangeArrowheads="1"/>
          </p:cNvSpPr>
          <p:nvPr/>
        </p:nvSpPr>
        <p:spPr bwMode="auto">
          <a:xfrm>
            <a:off x="468313" y="1819275"/>
            <a:ext cx="8374062"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rPr>
              <a:t>液体中混入直径为</a:t>
            </a:r>
            <a:r>
              <a:rPr lang="en-US" altLang="zh-CN" sz="2000">
                <a:latin typeface="Times New Roman" panose="02020603050405020304" pitchFamily="18" charset="0"/>
                <a:ea typeface="黑体" panose="02010609060101010101" pitchFamily="49" charset="-122"/>
              </a:rPr>
              <a:t>0.25~0.5mm</a:t>
            </a:r>
            <a:r>
              <a:rPr lang="zh-CN" altLang="zh-CN" sz="2000">
                <a:latin typeface="Times New Roman" panose="02020603050405020304" pitchFamily="18" charset="0"/>
                <a:ea typeface="黑体" panose="02010609060101010101" pitchFamily="49" charset="-122"/>
              </a:rPr>
              <a:t>悬浮状态气泡时</a:t>
            </a:r>
            <a:r>
              <a:rPr lang="zh-CN" altLang="en-US" sz="2000">
                <a:latin typeface="Times New Roman" panose="02020603050405020304" pitchFamily="18" charset="0"/>
                <a:ea typeface="黑体" panose="02010609060101010101" pitchFamily="49" charset="-122"/>
              </a:rPr>
              <a:t>，</a:t>
            </a:r>
            <a:r>
              <a:rPr lang="zh-CN" altLang="zh-CN" sz="2000">
                <a:latin typeface="Times New Roman" panose="02020603050405020304" pitchFamily="18" charset="0"/>
                <a:ea typeface="黑体" panose="02010609060101010101" pitchFamily="49" charset="-122"/>
              </a:rPr>
              <a:t>对液体的粘度有一定影响</a:t>
            </a:r>
            <a:r>
              <a:rPr lang="zh-CN" altLang="en-US" sz="2000">
                <a:latin typeface="Times New Roman" panose="02020603050405020304" pitchFamily="18" charset="0"/>
                <a:ea typeface="黑体" panose="02010609060101010101" pitchFamily="49" charset="-122"/>
              </a:rPr>
              <a:t>，</a:t>
            </a:r>
            <a:r>
              <a:rPr lang="zh-CN" altLang="zh-CN" sz="2000">
                <a:latin typeface="Times New Roman" panose="02020603050405020304" pitchFamily="18" charset="0"/>
                <a:ea typeface="黑体" panose="02010609060101010101" pitchFamily="49" charset="-122"/>
              </a:rPr>
              <a:t>其值可按</a:t>
            </a:r>
            <a:r>
              <a:rPr lang="en-US" altLang="zh-CN" sz="2000">
                <a:latin typeface="Times New Roman" panose="02020603050405020304" pitchFamily="18" charset="0"/>
                <a:ea typeface="黑体" panose="02010609060101010101" pitchFamily="49" charset="-122"/>
              </a:rPr>
              <a:t>:</a:t>
            </a:r>
            <a:endParaRPr lang="zh-CN" altLang="en-US" sz="2000">
              <a:latin typeface="Times New Roman" panose="02020603050405020304" pitchFamily="18" charset="0"/>
              <a:ea typeface="黑体" panose="02010609060101010101" pitchFamily="49" charset="-122"/>
            </a:endParaRPr>
          </a:p>
        </p:txBody>
      </p:sp>
      <p:pic>
        <p:nvPicPr>
          <p:cNvPr id="68614" name="图片 13"/>
          <p:cNvPicPr>
            <a:picLocks noChangeAspect="1" noChangeArrowheads="1"/>
          </p:cNvPicPr>
          <p:nvPr/>
        </p:nvPicPr>
        <p:blipFill>
          <a:blip r:embed="rId1">
            <a:extLst>
              <a:ext uri="{28A0092B-C50C-407E-A947-70E740481C1C}">
                <a14:useLocalDpi xmlns:a14="http://schemas.microsoft.com/office/drawing/2010/main" val="0"/>
              </a:ext>
            </a:extLst>
          </a:blip>
          <a:srcRect r="24052" b="-11440"/>
          <a:stretch>
            <a:fillRect/>
          </a:stretch>
        </p:blipFill>
        <p:spPr bwMode="auto">
          <a:xfrm>
            <a:off x="1979613" y="2882900"/>
            <a:ext cx="3644900" cy="61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615" name="矩形 14"/>
          <p:cNvSpPr>
            <a:spLocks noChangeArrowheads="1"/>
          </p:cNvSpPr>
          <p:nvPr/>
        </p:nvSpPr>
        <p:spPr bwMode="auto">
          <a:xfrm>
            <a:off x="1258888" y="3498850"/>
            <a:ext cx="6356350" cy="128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式中</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en-US" altLang="zh-CN" sz="1800" i="1"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混入</a:t>
            </a:r>
            <a:r>
              <a:rPr lang="en-US" altLang="zh-CN" sz="18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空气时液体的运动粘度</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8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18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ν</a:t>
            </a:r>
            <a:r>
              <a:rPr lang="en-US" altLang="zh-CN" sz="1800" baseline="-25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 </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不含空气时液体的运动粘度</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1800" baseline="30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spcBef>
                <a:spcPct val="0"/>
              </a:spcBef>
              <a:buFontTx/>
              <a:buNone/>
            </a:pPr>
            <a:r>
              <a:rPr lang="en-US"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b ——</a:t>
            </a:r>
            <a:r>
              <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混入空气的体积分数</a:t>
            </a:r>
            <a:r>
              <a:rPr lang="zh-CN" altLang="en-US"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8616" name="文本框 19"/>
          <p:cNvSpPr txBox="1">
            <a:spLocks noChangeArrowheads="1"/>
          </p:cNvSpPr>
          <p:nvPr/>
        </p:nvSpPr>
        <p:spPr bwMode="auto">
          <a:xfrm>
            <a:off x="468313" y="4892675"/>
            <a:ext cx="42767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（四）其它性质</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68617" name="矩形 17"/>
          <p:cNvSpPr>
            <a:spLocks noChangeArrowheads="1"/>
          </p:cNvSpPr>
          <p:nvPr/>
        </p:nvSpPr>
        <p:spPr bwMode="auto">
          <a:xfrm>
            <a:off x="684213" y="5411788"/>
            <a:ext cx="8158162" cy="957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a:solidFill>
                  <a:srgbClr val="FF0000"/>
                </a:solidFill>
                <a:latin typeface="Times New Roman" panose="02020603050405020304" pitchFamily="18" charset="0"/>
                <a:ea typeface="黑体" panose="02010609060101010101" pitchFamily="49" charset="-122"/>
              </a:rPr>
              <a:t>稳定性</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热稳定性、氧化稳定性、水解稳定性、剪切稳定性等</a:t>
            </a:r>
            <a:r>
              <a:rPr lang="en-US" altLang="zh-CN" sz="2000">
                <a:latin typeface="Times New Roman" panose="02020603050405020304" pitchFamily="18" charset="0"/>
                <a:ea typeface="黑体" panose="02010609060101010101" pitchFamily="49" charset="-122"/>
              </a:rPr>
              <a:t>)</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抗泡沫性</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抗乳化性</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防锈性</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润滑性</a:t>
            </a:r>
            <a:r>
              <a:rPr lang="zh-CN" altLang="en-US" sz="2000">
                <a:latin typeface="Times New Roman" panose="02020603050405020304" pitchFamily="18" charset="0"/>
                <a:ea typeface="黑体" panose="02010609060101010101" pitchFamily="49" charset="-122"/>
              </a:rPr>
              <a:t>以及</a:t>
            </a:r>
            <a:r>
              <a:rPr lang="zh-CN" altLang="en-US" sz="2000" b="1">
                <a:solidFill>
                  <a:srgbClr val="FF0000"/>
                </a:solidFill>
                <a:latin typeface="Times New Roman" panose="02020603050405020304" pitchFamily="18" charset="0"/>
                <a:ea typeface="黑体" panose="02010609060101010101" pitchFamily="49" charset="-122"/>
              </a:rPr>
              <a:t>相容性</a:t>
            </a:r>
            <a:r>
              <a:rPr lang="zh-CN" altLang="en-US" sz="2000">
                <a:latin typeface="Times New Roman" panose="02020603050405020304" pitchFamily="18" charset="0"/>
                <a:ea typeface="黑体" panose="02010609060101010101" pitchFamily="49" charset="-122"/>
              </a:rPr>
              <a:t>等，都有重要影响。</a:t>
            </a:r>
            <a:endParaRPr lang="zh-CN" altLang="en-US" sz="2000">
              <a:latin typeface="Times New Roman" panose="02020603050405020304" pitchFamily="18" charset="0"/>
              <a:ea typeface="黑体" panose="020106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3  </a:t>
            </a:r>
            <a:r>
              <a:rPr lang="zh-CN" altLang="en-US" b="1">
                <a:solidFill>
                  <a:srgbClr val="CC0000"/>
                </a:solidFill>
              </a:rPr>
              <a:t>对液压液的要求</a:t>
            </a:r>
            <a:endParaRPr lang="zh-CN" altLang="en-US" b="1">
              <a:solidFill>
                <a:srgbClr val="CC0000"/>
              </a:solidFill>
            </a:endParaRPr>
          </a:p>
        </p:txBody>
      </p:sp>
      <p:sp>
        <p:nvSpPr>
          <p:cNvPr id="70659" name="矩形 4"/>
          <p:cNvSpPr>
            <a:spLocks noChangeArrowheads="1"/>
          </p:cNvSpPr>
          <p:nvPr/>
        </p:nvSpPr>
        <p:spPr bwMode="auto">
          <a:xfrm>
            <a:off x="468313" y="893763"/>
            <a:ext cx="8543925" cy="1227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同的工作机械、不同的使用情况对液压液的要求有很大的不同</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200000"/>
              </a:lnSpc>
            </a:pP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为了很好地传递运动和动力</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液压液应</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endParaRPr>
          </a:p>
        </p:txBody>
      </p:sp>
      <p:sp>
        <p:nvSpPr>
          <p:cNvPr id="6" name="矩形 5"/>
          <p:cNvSpPr>
            <a:spLocks noChangeArrowheads="1"/>
          </p:cNvSpPr>
          <p:nvPr/>
        </p:nvSpPr>
        <p:spPr bwMode="auto">
          <a:xfrm>
            <a:off x="639763" y="2349500"/>
            <a:ext cx="70278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合适的粘度</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a:latin typeface="Times New Roman" panose="02020603050405020304" pitchFamily="18" charset="0"/>
                <a:ea typeface="黑体" panose="02010609060101010101" pitchFamily="49" charset="-122"/>
                <a:cs typeface="Times New Roman" panose="02020603050405020304" pitchFamily="18" charset="0"/>
              </a:rPr>
              <a:t>ν</a:t>
            </a:r>
            <a:r>
              <a:rPr lang="en-US" altLang="zh-CN" sz="2000">
                <a:latin typeface="Times New Roman" panose="02020603050405020304" pitchFamily="18" charset="0"/>
                <a:ea typeface="黑体" panose="02010609060101010101" pitchFamily="49" charset="-122"/>
                <a:cs typeface="Times New Roman" panose="02020603050405020304" pitchFamily="18" charset="0"/>
              </a:rPr>
              <a:t>=(11.5~41.3)×10</a:t>
            </a:r>
            <a:r>
              <a:rPr lang="en-US" altLang="zh-CN" sz="2000" baseline="30000">
                <a:latin typeface="Times New Roman" panose="02020603050405020304" pitchFamily="18" charset="0"/>
                <a:ea typeface="黑体" panose="02010609060101010101" pitchFamily="49" charset="-122"/>
                <a:cs typeface="Times New Roman" panose="02020603050405020304" pitchFamily="18" charset="0"/>
              </a:rPr>
              <a:t>-6</a:t>
            </a:r>
            <a:r>
              <a:rPr lang="en-US" altLang="zh-CN" sz="2000">
                <a:latin typeface="Times New Roman" panose="02020603050405020304" pitchFamily="18" charset="0"/>
                <a:ea typeface="黑体" panose="02010609060101010101" pitchFamily="49" charset="-122"/>
                <a:cs typeface="Times New Roman" panose="02020603050405020304" pitchFamily="18" charset="0"/>
              </a:rPr>
              <a:t>m</a:t>
            </a:r>
            <a:r>
              <a:rPr lang="en-US" altLang="zh-CN" sz="2000" baseline="30000">
                <a:latin typeface="Times New Roman" panose="02020603050405020304" pitchFamily="18" charset="0"/>
                <a:ea typeface="黑体" panose="02010609060101010101" pitchFamily="49" charset="-122"/>
                <a:cs typeface="Times New Roman" panose="02020603050405020304" pitchFamily="18" charset="0"/>
              </a:rPr>
              <a:t>2</a:t>
            </a:r>
            <a:r>
              <a:rPr lang="en-US" altLang="zh-CN" sz="2000">
                <a:latin typeface="Times New Roman" panose="02020603050405020304" pitchFamily="18" charset="0"/>
                <a:ea typeface="黑体" panose="02010609060101010101" pitchFamily="49" charset="-122"/>
                <a:cs typeface="Times New Roman" panose="02020603050405020304" pitchFamily="18" charset="0"/>
              </a:rPr>
              <a:t>/s</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较好的粘</a:t>
            </a:r>
            <a:r>
              <a:rPr lang="en-US" altLang="zh-CN"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温特性</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a:latin typeface="Times New Roman" panose="02020603050405020304" pitchFamily="18" charset="0"/>
              <a:ea typeface="黑体" panose="02010609060101010101" pitchFamily="49" charset="-122"/>
            </a:endParaRPr>
          </a:p>
        </p:txBody>
      </p:sp>
      <p:sp>
        <p:nvSpPr>
          <p:cNvPr id="7" name="矩形 6"/>
          <p:cNvSpPr>
            <a:spLocks noChangeArrowheads="1"/>
          </p:cNvSpPr>
          <p:nvPr/>
        </p:nvSpPr>
        <p:spPr bwMode="auto">
          <a:xfrm>
            <a:off x="673100" y="2838450"/>
            <a:ext cx="2070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润滑性能好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矩形 7"/>
          <p:cNvSpPr>
            <a:spLocks noChangeArrowheads="1"/>
          </p:cNvSpPr>
          <p:nvPr/>
        </p:nvSpPr>
        <p:spPr bwMode="auto">
          <a:xfrm>
            <a:off x="708025" y="3294063"/>
            <a:ext cx="2838450" cy="401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质地纯净</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杂质少</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a:spLocks noChangeArrowheads="1"/>
          </p:cNvSpPr>
          <p:nvPr/>
        </p:nvSpPr>
        <p:spPr bwMode="auto">
          <a:xfrm>
            <a:off x="639763" y="3784600"/>
            <a:ext cx="4378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对金属和密封件有良好的相容性</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矩形 9"/>
          <p:cNvSpPr>
            <a:spLocks noChangeArrowheads="1"/>
          </p:cNvSpPr>
          <p:nvPr/>
        </p:nvSpPr>
        <p:spPr bwMode="auto">
          <a:xfrm>
            <a:off x="979488" y="4291013"/>
            <a:ext cx="5400675"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对热、氧化、水解和剪切都有良好的稳定性。</a:t>
            </a:r>
            <a:endParaRPr lang="zh-CN" altLang="en-US" sz="4000">
              <a:latin typeface="Times New Roman" panose="02020603050405020304" pitchFamily="18" charset="0"/>
              <a:ea typeface="黑体" panose="02010609060101010101" pitchFamily="49" charset="-122"/>
            </a:endParaRPr>
          </a:p>
        </p:txBody>
      </p:sp>
      <p:sp>
        <p:nvSpPr>
          <p:cNvPr id="11" name="矩形 10"/>
          <p:cNvSpPr>
            <a:spLocks noChangeArrowheads="1"/>
          </p:cNvSpPr>
          <p:nvPr/>
        </p:nvSpPr>
        <p:spPr bwMode="auto">
          <a:xfrm>
            <a:off x="881063" y="4745038"/>
            <a:ext cx="61722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抗泡沫性好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抗乳化性好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腐蚀性小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防锈性好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endParaRPr lang="zh-CN" altLang="en-US" sz="4000">
              <a:latin typeface="Times New Roman" panose="02020603050405020304" pitchFamily="18" charset="0"/>
              <a:ea typeface="黑体" panose="02010609060101010101" pitchFamily="49" charset="-122"/>
            </a:endParaRPr>
          </a:p>
        </p:txBody>
      </p:sp>
      <p:sp>
        <p:nvSpPr>
          <p:cNvPr id="12" name="矩形 11"/>
          <p:cNvSpPr>
            <a:spLocks noChangeArrowheads="1"/>
          </p:cNvSpPr>
          <p:nvPr/>
        </p:nvSpPr>
        <p:spPr bwMode="auto">
          <a:xfrm>
            <a:off x="881063" y="5199063"/>
            <a:ext cx="38655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体积膨胀系数小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比热容大。</a:t>
            </a:r>
            <a:endParaRPr lang="zh-CN" altLang="en-US" sz="4000">
              <a:latin typeface="Times New Roman" panose="02020603050405020304" pitchFamily="18" charset="0"/>
              <a:ea typeface="黑体" panose="02010609060101010101" pitchFamily="49" charset="-122"/>
            </a:endParaRPr>
          </a:p>
        </p:txBody>
      </p:sp>
      <p:sp>
        <p:nvSpPr>
          <p:cNvPr id="13" name="矩形 12"/>
          <p:cNvSpPr>
            <a:spLocks noChangeArrowheads="1"/>
          </p:cNvSpPr>
          <p:nvPr/>
        </p:nvSpPr>
        <p:spPr bwMode="auto">
          <a:xfrm>
            <a:off x="903288" y="5653088"/>
            <a:ext cx="48545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流动点和凝固点低</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闪点和燃点高。</a:t>
            </a:r>
            <a:endParaRPr lang="zh-CN" altLang="en-US" sz="4000">
              <a:latin typeface="Times New Roman" panose="02020603050405020304" pitchFamily="18" charset="0"/>
              <a:ea typeface="黑体" panose="02010609060101010101" pitchFamily="49" charset="-122"/>
            </a:endParaRPr>
          </a:p>
        </p:txBody>
      </p:sp>
      <p:sp>
        <p:nvSpPr>
          <p:cNvPr id="14" name="矩形 13"/>
          <p:cNvSpPr>
            <a:spLocks noChangeArrowheads="1"/>
          </p:cNvSpPr>
          <p:nvPr/>
        </p:nvSpPr>
        <p:spPr bwMode="auto">
          <a:xfrm>
            <a:off x="931863" y="6105525"/>
            <a:ext cx="30956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对人体无害</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成本低。</a:t>
            </a:r>
            <a:endParaRPr lang="zh-CN" altLang="en-US" sz="4000">
              <a:latin typeface="Times New Roman" panose="02020603050405020304" pitchFamily="18" charset="0"/>
              <a:ea typeface="黑体" panose="020106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15" name="矩形 14"/>
          <p:cNvSpPr>
            <a:spLocks noChangeArrowheads="1"/>
          </p:cNvSpPr>
          <p:nvPr/>
        </p:nvSpPr>
        <p:spPr bwMode="auto">
          <a:xfrm>
            <a:off x="468313" y="893763"/>
            <a:ext cx="8374062"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正确而合理地选用和维护液压液，</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对于液压系统达到设计要求、保障工作能力、满足环境条件、延长使用寿命、提高运行可靠性、防止事故发生等方面都有重要影响。</a:t>
            </a:r>
            <a:endParaRPr lang="zh-CN" altLang="en-US" sz="2000">
              <a:latin typeface="Times New Roman" panose="02020603050405020304" pitchFamily="18" charset="0"/>
              <a:ea typeface="黑体" panose="02010609060101010101" pitchFamily="49" charset="-122"/>
            </a:endParaRPr>
          </a:p>
        </p:txBody>
      </p:sp>
      <p:graphicFrame>
        <p:nvGraphicFramePr>
          <p:cNvPr id="17" name="表格 16"/>
          <p:cNvGraphicFramePr>
            <a:graphicFrameLocks noGrp="1"/>
          </p:cNvGraphicFramePr>
          <p:nvPr/>
        </p:nvGraphicFramePr>
        <p:xfrm>
          <a:off x="3092450" y="2717800"/>
          <a:ext cx="5610225" cy="3967260"/>
        </p:xfrm>
        <a:graphic>
          <a:graphicData uri="http://schemas.openxmlformats.org/drawingml/2006/table">
            <a:tbl>
              <a:tblPr firstRow="1" firstCol="1" bandRow="1">
                <a:tableStyleId>{5C22544A-7EE6-4342-B048-85BDC9FD1C3A}</a:tableStyleId>
              </a:tblPr>
              <a:tblGrid>
                <a:gridCol w="1353610"/>
                <a:gridCol w="4256615"/>
              </a:tblGrid>
              <a:tr h="448851">
                <a:tc>
                  <a:txBody>
                    <a:bodyPr/>
                    <a:lstStyle/>
                    <a:p>
                      <a:pPr algn="ctr">
                        <a:lnSpc>
                          <a:spcPts val="1065"/>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考 虑 方 面</a:t>
                      </a:r>
                      <a:endParaRPr lang="zh-CN" sz="3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065"/>
                        </a:lnSpc>
                        <a:spcAft>
                          <a:spcPts val="0"/>
                        </a:spcAft>
                      </a:pPr>
                      <a:r>
                        <a:rPr lang="zh-CN" sz="2000" dirty="0">
                          <a:solidFill>
                            <a:srgbClr val="184972"/>
                          </a:solidFill>
                          <a:effectLst/>
                          <a:latin typeface="Times New Roman" panose="02020603050405020304" pitchFamily="18" charset="0"/>
                          <a:ea typeface="黑体" panose="02010609060101010101" pitchFamily="49" charset="-122"/>
                        </a:rPr>
                        <a:t>内　　容</a:t>
                      </a:r>
                      <a:endParaRPr lang="zh-CN" sz="32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712369">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系统工作环境</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要否阻燃</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闪点、燃点</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抑制噪声的能力</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空气溶解度、消泡性</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废液再生处理及环保要求</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853343">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系统工作条件</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压力范围</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润滑性、承载能力</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温度范围</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粘度、粘</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温特性、剪切损失、热稳定性、挥发度、低温流动性</a:t>
                      </a:r>
                      <a:r>
                        <a:rPr lang="en-US" sz="1400" dirty="0">
                          <a:effectLst/>
                          <a:latin typeface="Times New Roman" panose="02020603050405020304" pitchFamily="18" charset="0"/>
                          <a:ea typeface="黑体" panose="02010609060101010101" pitchFamily="49" charset="-122"/>
                        </a:rPr>
                        <a:t>)</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转速</a:t>
                      </a:r>
                      <a:r>
                        <a:rPr lang="en-US" sz="1400" dirty="0">
                          <a:effectLst/>
                          <a:latin typeface="Times New Roman" panose="02020603050405020304" pitchFamily="18" charset="0"/>
                          <a:ea typeface="黑体" panose="02010609060101010101" pitchFamily="49" charset="-122"/>
                        </a:rPr>
                        <a:t>(</a:t>
                      </a:r>
                      <a:r>
                        <a:rPr lang="zh-CN" sz="1400" dirty="0">
                          <a:effectLst/>
                          <a:latin typeface="Times New Roman" panose="02020603050405020304" pitchFamily="18" charset="0"/>
                          <a:ea typeface="黑体" panose="02010609060101010101" pitchFamily="49" charset="-122"/>
                        </a:rPr>
                        <a:t>气蚀、对支承面浸润能力</a:t>
                      </a:r>
                      <a:r>
                        <a:rPr lang="en-US" sz="1400" dirty="0">
                          <a:effectLst/>
                          <a:latin typeface="Times New Roman" panose="02020603050405020304" pitchFamily="18" charset="0"/>
                          <a:ea typeface="黑体" panose="02010609060101010101" pitchFamily="49" charset="-122"/>
                        </a:rPr>
                        <a:t>)</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1307385">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液压液的品质</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物理化学指标</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对金属和密封件等的相容性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过滤性能、吸气情况、去垢能力</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锈蚀性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抗氧化稳定性</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剪切稳定性</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645215">
                <a:tc>
                  <a:txBody>
                    <a:bodyPr/>
                    <a:lstStyle/>
                    <a:p>
                      <a:pPr algn="ctr">
                        <a:lnSpc>
                          <a:spcPts val="1065"/>
                        </a:lnSpc>
                        <a:spcAft>
                          <a:spcPts val="0"/>
                        </a:spcAft>
                      </a:pPr>
                      <a:r>
                        <a:rPr lang="zh-CN" sz="1400" b="0" dirty="0">
                          <a:solidFill>
                            <a:srgbClr val="184972"/>
                          </a:solidFill>
                          <a:effectLst/>
                          <a:latin typeface="Times New Roman" panose="02020603050405020304" pitchFamily="18" charset="0"/>
                          <a:ea typeface="黑体" panose="02010609060101010101" pitchFamily="49" charset="-122"/>
                        </a:rPr>
                        <a:t>经济性</a:t>
                      </a:r>
                      <a:endParaRPr lang="zh-CN" sz="20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价格及使用寿命</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货源情况</a:t>
                      </a:r>
                      <a:endParaRPr lang="zh-CN" sz="2000" dirty="0">
                        <a:effectLst/>
                        <a:latin typeface="Times New Roman" panose="02020603050405020304" pitchFamily="18" charset="0"/>
                        <a:ea typeface="黑体" panose="02010609060101010101" pitchFamily="49" charset="-122"/>
                      </a:endParaRPr>
                    </a:p>
                    <a:p>
                      <a:pPr algn="ctr">
                        <a:lnSpc>
                          <a:spcPct val="100000"/>
                        </a:lnSpc>
                        <a:spcAft>
                          <a:spcPts val="0"/>
                        </a:spcAft>
                      </a:pPr>
                      <a:r>
                        <a:rPr lang="zh-CN" sz="1400" dirty="0">
                          <a:effectLst/>
                          <a:latin typeface="Times New Roman" panose="02020603050405020304" pitchFamily="18" charset="0"/>
                          <a:ea typeface="黑体" panose="02010609060101010101" pitchFamily="49" charset="-122"/>
                        </a:rPr>
                        <a:t>　维护、更换的难易程度</a:t>
                      </a:r>
                      <a:endParaRPr lang="zh-CN" sz="20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0" marR="3365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bl>
          </a:graphicData>
        </a:graphic>
      </p:graphicFrame>
      <p:sp>
        <p:nvSpPr>
          <p:cNvPr id="18" name="矩形 17"/>
          <p:cNvSpPr>
            <a:spLocks noChangeArrowheads="1"/>
          </p:cNvSpPr>
          <p:nvPr/>
        </p:nvSpPr>
        <p:spPr bwMode="auto">
          <a:xfrm>
            <a:off x="468313" y="3273425"/>
            <a:ext cx="243363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最重要的因素</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a:t>
            </a:r>
            <a:r>
              <a:rPr lang="zh-CN" altLang="zh-CN" sz="2000" b="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液压液的粘度</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endParaRPr>
          </a:p>
        </p:txBody>
      </p:sp>
      <p:sp>
        <p:nvSpPr>
          <p:cNvPr id="72729" name="文本框 19"/>
          <p:cNvSpPr txBox="1">
            <a:spLocks noChangeArrowheads="1"/>
          </p:cNvSpPr>
          <p:nvPr/>
        </p:nvSpPr>
        <p:spPr bwMode="auto">
          <a:xfrm>
            <a:off x="268288" y="2797175"/>
            <a:ext cx="25209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 name="矩形 6"/>
          <p:cNvSpPr>
            <a:spLocks noChangeArrowheads="1"/>
          </p:cNvSpPr>
          <p:nvPr/>
        </p:nvSpPr>
        <p:spPr bwMode="auto">
          <a:xfrm>
            <a:off x="481013" y="4638675"/>
            <a:ext cx="2549525" cy="1841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buFont typeface="Wingdings" panose="05000000000000000000" pitchFamily="2" charset="2"/>
              <a:buChar char="Ø"/>
            </a:pPr>
            <a:r>
              <a:rPr lang="zh-CN" altLang="zh-CN"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一般根据液压泵的要求来确定液压液的粘度</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p:cNvSpPr>
          <p:nvPr>
            <p:ph idx="1"/>
          </p:nvPr>
        </p:nvSpPr>
        <p:spPr>
          <a:xfrm>
            <a:off x="179388" y="404813"/>
            <a:ext cx="2736850" cy="720725"/>
          </a:xfrm>
        </p:spPr>
        <p:txBody>
          <a:bodyPr/>
          <a:lstStyle/>
          <a:p>
            <a:pPr marL="609600" indent="-609600">
              <a:buFont typeface="Wingdings" panose="05000000000000000000" pitchFamily="2" charset="2"/>
              <a:buNone/>
            </a:pPr>
            <a:r>
              <a:rPr lang="en-US" altLang="zh-CN" b="1">
                <a:solidFill>
                  <a:srgbClr val="CC0000"/>
                </a:solidFill>
              </a:rPr>
              <a:t>3. </a:t>
            </a:r>
            <a:r>
              <a:rPr lang="zh-CN" altLang="en-US" b="1">
                <a:solidFill>
                  <a:srgbClr val="CC0000"/>
                </a:solidFill>
              </a:rPr>
              <a:t>负载特性</a:t>
            </a:r>
            <a:endParaRPr lang="zh-CN" altLang="en-US" b="1"/>
          </a:p>
        </p:txBody>
      </p:sp>
      <p:sp>
        <p:nvSpPr>
          <p:cNvPr id="7171" name="Text Box 13"/>
          <p:cNvSpPr txBox="1">
            <a:spLocks noChangeArrowheads="1"/>
          </p:cNvSpPr>
          <p:nvPr/>
        </p:nvSpPr>
        <p:spPr bwMode="auto">
          <a:xfrm>
            <a:off x="3276600" y="476250"/>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惯性负载</a:t>
            </a:r>
            <a:endParaRPr lang="zh-CN" altLang="en-US" sz="2400" b="1">
              <a:solidFill>
                <a:srgbClr val="CC0000"/>
              </a:solidFill>
              <a:latin typeface="Arial" panose="020B0604020202020204" pitchFamily="34" charset="0"/>
            </a:endParaRPr>
          </a:p>
        </p:txBody>
      </p:sp>
      <p:pic>
        <p:nvPicPr>
          <p:cNvPr id="7172" name="Picture 15" descr="jiche"/>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61938" y="933450"/>
            <a:ext cx="5668962"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3" name="Picture 68"/>
          <p:cNvPicPr>
            <a:picLocks noChangeAspect="1" noChangeArrowheads="1"/>
          </p:cNvPicPr>
          <p:nvPr/>
        </p:nvPicPr>
        <p:blipFill>
          <a:blip r:embed="rId2">
            <a:extLst>
              <a:ext uri="{28A0092B-C50C-407E-A947-70E740481C1C}">
                <a14:useLocalDpi xmlns:a14="http://schemas.microsoft.com/office/drawing/2010/main" val="0"/>
              </a:ext>
            </a:extLst>
          </a:blip>
          <a:srcRect t="11092"/>
          <a:stretch>
            <a:fillRect/>
          </a:stretch>
        </p:blipFill>
        <p:spPr bwMode="auto">
          <a:xfrm>
            <a:off x="5945188" y="933450"/>
            <a:ext cx="2987675" cy="523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 y="3860800"/>
            <a:ext cx="5341938" cy="287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4755" name="文本框 19"/>
          <p:cNvSpPr txBox="1">
            <a:spLocks noChangeArrowheads="1"/>
          </p:cNvSpPr>
          <p:nvPr/>
        </p:nvSpPr>
        <p:spPr bwMode="auto">
          <a:xfrm>
            <a:off x="301625" y="912813"/>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graphicFrame>
        <p:nvGraphicFramePr>
          <p:cNvPr id="8" name="表格 7"/>
          <p:cNvGraphicFramePr>
            <a:graphicFrameLocks noGrp="1"/>
          </p:cNvGraphicFramePr>
          <p:nvPr/>
        </p:nvGraphicFramePr>
        <p:xfrm>
          <a:off x="468313" y="1385888"/>
          <a:ext cx="7920037" cy="1654176"/>
        </p:xfrm>
        <a:graphic>
          <a:graphicData uri="http://schemas.openxmlformats.org/drawingml/2006/table">
            <a:tbl>
              <a:tblPr firstRow="1" firstCol="1" bandRow="1">
                <a:tableStyleId>{5C22544A-7EE6-4342-B048-85BDC9FD1C3A}</a:tableStyleId>
              </a:tblPr>
              <a:tblGrid>
                <a:gridCol w="1344658"/>
                <a:gridCol w="941261"/>
                <a:gridCol w="941261"/>
                <a:gridCol w="1075727"/>
                <a:gridCol w="1808565"/>
                <a:gridCol w="1808565"/>
              </a:tblGrid>
              <a:tr h="275696">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名　　称</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gridSpan="2">
                  <a:txBody>
                    <a:bodyPr/>
                    <a:lstStyle/>
                    <a:p>
                      <a:pPr algn="ctr">
                        <a:lnSpc>
                          <a:spcPts val="1200"/>
                        </a:lnSpc>
                        <a:spcAft>
                          <a:spcPts val="0"/>
                        </a:spcAft>
                      </a:pPr>
                      <a:r>
                        <a:rPr lang="zh-CN" sz="1600">
                          <a:solidFill>
                            <a:srgbClr val="184972"/>
                          </a:solidFill>
                          <a:effectLst/>
                          <a:latin typeface="Times New Roman" panose="02020603050405020304" pitchFamily="18" charset="0"/>
                          <a:ea typeface="黑体" panose="02010609060101010101" pitchFamily="49" charset="-122"/>
                        </a:rPr>
                        <a:t>运动粘度</a:t>
                      </a:r>
                      <a:r>
                        <a:rPr lang="en-US" sz="1600">
                          <a:solidFill>
                            <a:srgbClr val="184972"/>
                          </a:solidFill>
                          <a:effectLst/>
                          <a:latin typeface="Times New Roman" panose="02020603050405020304" pitchFamily="18" charset="0"/>
                          <a:ea typeface="黑体" panose="02010609060101010101" pitchFamily="49" charset="-122"/>
                        </a:rPr>
                        <a:t>/(10</a:t>
                      </a:r>
                      <a:r>
                        <a:rPr lang="en-US" sz="1600" baseline="30000">
                          <a:solidFill>
                            <a:srgbClr val="184972"/>
                          </a:solidFill>
                          <a:effectLst/>
                          <a:latin typeface="Times New Roman" panose="02020603050405020304" pitchFamily="18" charset="0"/>
                          <a:ea typeface="黑体" panose="02010609060101010101" pitchFamily="49" charset="-122"/>
                        </a:rPr>
                        <a:t>-6</a:t>
                      </a:r>
                      <a:r>
                        <a:rPr lang="en-US" sz="1600">
                          <a:solidFill>
                            <a:srgbClr val="184972"/>
                          </a:solidFill>
                          <a:effectLst/>
                          <a:latin typeface="Times New Roman" panose="02020603050405020304" pitchFamily="18" charset="0"/>
                          <a:ea typeface="黑体" panose="02010609060101010101" pitchFamily="49" charset="-122"/>
                        </a:rPr>
                        <a:t>m</a:t>
                      </a:r>
                      <a:r>
                        <a:rPr lang="en-US" sz="1600" baseline="30000">
                          <a:solidFill>
                            <a:srgbClr val="184972"/>
                          </a:solidFill>
                          <a:effectLst/>
                          <a:latin typeface="Times New Roman" panose="02020603050405020304" pitchFamily="18" charset="0"/>
                          <a:ea typeface="黑体" panose="02010609060101010101" pitchFamily="49" charset="-122"/>
                        </a:rPr>
                        <a:t>2</a:t>
                      </a:r>
                      <a:r>
                        <a:rPr lang="en-US" sz="1600">
                          <a:solidFill>
                            <a:srgbClr val="184972"/>
                          </a:solidFill>
                          <a:effectLst/>
                          <a:latin typeface="Times New Roman" panose="02020603050405020304" pitchFamily="18" charset="0"/>
                          <a:ea typeface="黑体" panose="02010609060101010101" pitchFamily="49" charset="-122"/>
                        </a:rPr>
                        <a:t>·s</a:t>
                      </a:r>
                      <a:r>
                        <a:rPr lang="en-US" sz="1600" baseline="30000">
                          <a:solidFill>
                            <a:srgbClr val="184972"/>
                          </a:solidFill>
                          <a:effectLst/>
                          <a:latin typeface="Times New Roman" panose="02020603050405020304" pitchFamily="18" charset="0"/>
                          <a:ea typeface="黑体" panose="02010609060101010101" pitchFamily="49" charset="-122"/>
                        </a:rPr>
                        <a:t>-1</a:t>
                      </a:r>
                      <a:r>
                        <a:rPr lang="en-US" sz="1600">
                          <a:solidFill>
                            <a:srgbClr val="184972"/>
                          </a:solidFill>
                          <a:effectLst/>
                          <a:latin typeface="Times New Roman" panose="02020603050405020304" pitchFamily="18" charset="0"/>
                          <a:ea typeface="黑体" panose="02010609060101010101" pitchFamily="49" charset="-122"/>
                        </a:rPr>
                        <a:t>)</a:t>
                      </a:r>
                      <a:endParaRPr lang="zh-CN" sz="20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工作压力</a:t>
                      </a:r>
                      <a:r>
                        <a:rPr lang="en-US" sz="1600" dirty="0">
                          <a:solidFill>
                            <a:srgbClr val="184972"/>
                          </a:solidFill>
                          <a:effectLst/>
                          <a:latin typeface="Times New Roman" panose="02020603050405020304" pitchFamily="18" charset="0"/>
                          <a:ea typeface="黑体" panose="02010609060101010101" pitchFamily="49" charset="-122"/>
                        </a:rPr>
                        <a:t>/MPa</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600">
                          <a:solidFill>
                            <a:srgbClr val="184972"/>
                          </a:solidFill>
                          <a:effectLst/>
                          <a:latin typeface="Times New Roman" panose="02020603050405020304" pitchFamily="18" charset="0"/>
                          <a:ea typeface="黑体" panose="02010609060101010101" pitchFamily="49" charset="-122"/>
                        </a:rPr>
                        <a:t>工作温度</a:t>
                      </a:r>
                      <a:r>
                        <a:rPr lang="en-US" sz="1600">
                          <a:solidFill>
                            <a:srgbClr val="184972"/>
                          </a:solidFill>
                          <a:effectLst/>
                          <a:latin typeface="Times New Roman" panose="02020603050405020304" pitchFamily="18" charset="0"/>
                          <a:ea typeface="黑体" panose="02010609060101010101" pitchFamily="49" charset="-122"/>
                        </a:rPr>
                        <a:t>/℃</a:t>
                      </a:r>
                      <a:endParaRPr lang="zh-CN" sz="200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推 荐 用 油</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允许</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600" dirty="0">
                          <a:solidFill>
                            <a:srgbClr val="184972"/>
                          </a:solidFill>
                          <a:effectLst/>
                          <a:latin typeface="Times New Roman" panose="02020603050405020304" pitchFamily="18" charset="0"/>
                          <a:ea typeface="黑体" panose="02010609060101010101" pitchFamily="49" charset="-122"/>
                        </a:rPr>
                        <a:t>最佳</a:t>
                      </a:r>
                      <a:endParaRPr lang="zh-CN" sz="20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vMerge="1">
                  <a:tcPr/>
                </a:tc>
                <a:tc vMerge="1">
                  <a:tcPr/>
                </a:tc>
                <a:tc vMerge="1">
                  <a:tcPr/>
                </a:tc>
              </a:tr>
              <a:tr h="275696">
                <a:tc rowSpan="4">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叶片泵</a:t>
                      </a:r>
                      <a:r>
                        <a:rPr lang="en-US" sz="1200" b="0" dirty="0">
                          <a:solidFill>
                            <a:srgbClr val="184972"/>
                          </a:solidFill>
                          <a:effectLst/>
                          <a:latin typeface="Times New Roman" panose="02020603050405020304" pitchFamily="18" charset="0"/>
                          <a:ea typeface="黑体" panose="02010609060101010101" pitchFamily="49" charset="-122"/>
                        </a:rPr>
                        <a:t>1200r/min</a:t>
                      </a:r>
                      <a:endParaRPr lang="zh-CN" sz="1600" b="0" dirty="0">
                        <a:solidFill>
                          <a:srgbClr val="184972"/>
                        </a:solidFill>
                        <a:effectLst/>
                        <a:latin typeface="Times New Roman" panose="02020603050405020304" pitchFamily="18" charset="0"/>
                        <a:ea typeface="黑体" panose="02010609060101010101" pitchFamily="49" charset="-122"/>
                      </a:endParaRPr>
                    </a:p>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叶片泵</a:t>
                      </a:r>
                      <a:r>
                        <a:rPr lang="en-US" sz="1200" b="0" dirty="0">
                          <a:solidFill>
                            <a:srgbClr val="184972"/>
                          </a:solidFill>
                          <a:effectLst/>
                          <a:latin typeface="Times New Roman" panose="02020603050405020304" pitchFamily="18" charset="0"/>
                          <a:ea typeface="黑体" panose="02010609060101010101" pitchFamily="49" charset="-122"/>
                        </a:rPr>
                        <a:t>1800r/min</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16~220</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20~220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26~54</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25~64</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7</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L-HH32,L-HH46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L-HH46,L-HH68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14</a:t>
                      </a:r>
                      <a:r>
                        <a:rPr lang="zh-CN" sz="1200">
                          <a:effectLst/>
                          <a:latin typeface="Times New Roman" panose="02020603050405020304" pitchFamily="18" charset="0"/>
                          <a:ea typeface="黑体" panose="02010609060101010101" pitchFamily="49" charset="-122"/>
                        </a:rPr>
                        <a:t>以上</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5~40</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L-HL32,L-HL46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r h="275696">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L-HL46,L-HL68</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graphicFrame>
        <p:nvGraphicFramePr>
          <p:cNvPr id="9" name="表格 8"/>
          <p:cNvGraphicFramePr>
            <a:graphicFrameLocks noGrp="1"/>
          </p:cNvGraphicFramePr>
          <p:nvPr/>
        </p:nvGraphicFramePr>
        <p:xfrm>
          <a:off x="468313" y="3040063"/>
          <a:ext cx="7920037" cy="3094035"/>
        </p:xfrm>
        <a:graphic>
          <a:graphicData uri="http://schemas.openxmlformats.org/drawingml/2006/table">
            <a:tbl>
              <a:tblPr firstRow="1" firstCol="1" bandRow="1">
                <a:tableStyleId>{5C22544A-7EE6-4342-B048-85BDC9FD1C3A}</a:tableStyleId>
              </a:tblPr>
              <a:tblGrid>
                <a:gridCol w="1344658"/>
                <a:gridCol w="941261"/>
                <a:gridCol w="941261"/>
                <a:gridCol w="1075727"/>
                <a:gridCol w="1808565"/>
                <a:gridCol w="1808565"/>
              </a:tblGrid>
              <a:tr h="273536">
                <a:tc rowSpan="6">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齿轮泵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6">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4~220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6">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25~54</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12.5</a:t>
                      </a:r>
                      <a:r>
                        <a:rPr lang="zh-CN" sz="1200" b="0">
                          <a:solidFill>
                            <a:schemeClr val="tx1"/>
                          </a:solidFill>
                          <a:effectLst/>
                          <a:latin typeface="Times New Roman" panose="02020603050405020304" pitchFamily="18" charset="0"/>
                          <a:ea typeface="黑体" panose="02010609060101010101" pitchFamily="49" charset="-122"/>
                        </a:rPr>
                        <a:t>以下</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5~40</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L-HL32,L-HL46</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40~80</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a:solidFill>
                            <a:schemeClr val="tx1"/>
                          </a:solidFill>
                          <a:effectLst/>
                          <a:latin typeface="Times New Roman" panose="02020603050405020304" pitchFamily="18" charset="0"/>
                          <a:ea typeface="黑体" panose="02010609060101010101" pitchFamily="49" charset="-122"/>
                        </a:rPr>
                        <a:t>L-HL46,L-HL68</a:t>
                      </a:r>
                      <a:endParaRPr lang="zh-CN" sz="1600" b="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10~20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5~40</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b="0" dirty="0">
                          <a:solidFill>
                            <a:schemeClr val="tx1"/>
                          </a:solidFill>
                          <a:effectLst/>
                          <a:latin typeface="Times New Roman" panose="02020603050405020304" pitchFamily="18" charset="0"/>
                          <a:ea typeface="黑体" panose="02010609060101010101" pitchFamily="49" charset="-122"/>
                        </a:rPr>
                        <a:t>L-HL46,L-HL68</a:t>
                      </a:r>
                      <a:endParaRPr lang="zh-CN" sz="1600" b="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16~32</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rowSpan="4">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径向柱塞泵</a:t>
                      </a:r>
                      <a:endParaRPr lang="zh-CN" sz="1600" b="0" dirty="0">
                        <a:solidFill>
                          <a:srgbClr val="184972"/>
                        </a:solidFill>
                        <a:effectLst/>
                        <a:latin typeface="Times New Roman" panose="02020603050405020304" pitchFamily="18" charset="0"/>
                        <a:ea typeface="黑体" panose="02010609060101010101" pitchFamily="49" charset="-122"/>
                      </a:endParaRPr>
                    </a:p>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轴向柱塞泵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10~65</a:t>
                      </a:r>
                      <a:endParaRPr lang="zh-CN" sz="1600" dirty="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4~76</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4">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16~48</a:t>
                      </a:r>
                      <a:endParaRPr lang="zh-CN" sz="1600">
                        <a:effectLst/>
                        <a:latin typeface="Times New Roman" panose="02020603050405020304" pitchFamily="18" charset="0"/>
                        <a:ea typeface="黑体" panose="02010609060101010101" pitchFamily="49" charset="-122"/>
                      </a:endParaRPr>
                    </a:p>
                    <a:p>
                      <a:pPr algn="ctr">
                        <a:lnSpc>
                          <a:spcPts val="1200"/>
                        </a:lnSpc>
                        <a:spcAft>
                          <a:spcPts val="0"/>
                        </a:spcAft>
                      </a:pPr>
                      <a:r>
                        <a:rPr lang="en-US" sz="1200">
                          <a:effectLst/>
                          <a:latin typeface="Times New Roman" panose="02020603050405020304" pitchFamily="18" charset="0"/>
                          <a:ea typeface="黑体" panose="02010609060101010101" pitchFamily="49" charset="-122"/>
                        </a:rPr>
                        <a:t>16~47</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14~35</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L-HM46,L-HM68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35</a:t>
                      </a:r>
                      <a:r>
                        <a:rPr lang="zh-CN" sz="1200">
                          <a:effectLst/>
                          <a:latin typeface="Times New Roman" panose="02020603050405020304" pitchFamily="18" charset="0"/>
                          <a:ea typeface="黑体" panose="02010609060101010101" pitchFamily="49" charset="-122"/>
                        </a:rPr>
                        <a:t>以上</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L-HM32,L-HM68</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L-HM68,L-HM100</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rowSpan="2">
                  <a:txBody>
                    <a:bodyPr/>
                    <a:lstStyle/>
                    <a:p>
                      <a:pPr algn="ctr">
                        <a:lnSpc>
                          <a:spcPts val="1200"/>
                        </a:lnSpc>
                        <a:spcAft>
                          <a:spcPts val="0"/>
                        </a:spcAft>
                      </a:pPr>
                      <a:r>
                        <a:rPr lang="zh-CN" sz="1200" b="0" dirty="0">
                          <a:solidFill>
                            <a:srgbClr val="184972"/>
                          </a:solidFill>
                          <a:effectLst/>
                          <a:latin typeface="Times New Roman" panose="02020603050405020304" pitchFamily="18" charset="0"/>
                          <a:ea typeface="黑体" panose="02010609060101010101" pitchFamily="49" charset="-122"/>
                        </a:rPr>
                        <a:t>螺杆泵</a:t>
                      </a:r>
                      <a:endParaRPr lang="zh-CN" sz="16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19~49</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600">
                          <a:effectLst/>
                          <a:latin typeface="Times New Roman" panose="02020603050405020304" pitchFamily="18" charset="0"/>
                          <a:ea typeface="黑体" panose="02010609060101010101" pitchFamily="49" charset="-122"/>
                        </a:rPr>
                        <a:t> </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rowSpan="2">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10.5</a:t>
                      </a:r>
                      <a:r>
                        <a:rPr lang="zh-CN" sz="1200" dirty="0">
                          <a:effectLst/>
                          <a:latin typeface="Times New Roman" panose="02020603050405020304" pitchFamily="18" charset="0"/>
                          <a:ea typeface="黑体" panose="02010609060101010101" pitchFamily="49" charset="-122"/>
                        </a:rPr>
                        <a:t>以上</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5~40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L-HL32,L-HL46</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r h="256409">
                <a:tc vMerge="1">
                  <a:tcPr/>
                </a:tc>
                <a:tc vMerge="1">
                  <a:tcPr/>
                </a:tc>
                <a:tc vMerge="1">
                  <a:tcPr/>
                </a:tc>
                <a:tc vMerge="1">
                  <a:tcPr/>
                </a:tc>
                <a:tc>
                  <a:txBody>
                    <a:bodyPr/>
                    <a:lstStyle/>
                    <a:p>
                      <a:pPr algn="ctr">
                        <a:lnSpc>
                          <a:spcPts val="1200"/>
                        </a:lnSpc>
                        <a:spcAft>
                          <a:spcPts val="0"/>
                        </a:spcAft>
                      </a:pPr>
                      <a:r>
                        <a:rPr lang="en-US" sz="1200">
                          <a:effectLst/>
                          <a:latin typeface="Times New Roman" panose="02020603050405020304" pitchFamily="18" charset="0"/>
                          <a:ea typeface="黑体" panose="02010609060101010101" pitchFamily="49" charset="-122"/>
                        </a:rPr>
                        <a:t>40~80</a:t>
                      </a:r>
                      <a:endParaRPr lang="zh-CN" sz="16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en-US" sz="1200" dirty="0">
                          <a:effectLst/>
                          <a:latin typeface="Times New Roman" panose="02020603050405020304" pitchFamily="18" charset="0"/>
                          <a:ea typeface="黑体" panose="02010609060101010101" pitchFamily="49" charset="-122"/>
                        </a:rPr>
                        <a:t>L-HL46,L-HL68</a:t>
                      </a:r>
                      <a:endParaRPr lang="zh-CN" sz="16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r>
            </a:tbl>
          </a:graphicData>
        </a:graphic>
      </p:graphicFrame>
      <p:sp>
        <p:nvSpPr>
          <p:cNvPr id="74851" name="矩形 9"/>
          <p:cNvSpPr>
            <a:spLocks noChangeArrowheads="1"/>
          </p:cNvSpPr>
          <p:nvPr/>
        </p:nvSpPr>
        <p:spPr bwMode="auto">
          <a:xfrm>
            <a:off x="2806700" y="6237288"/>
            <a:ext cx="39465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2-7</a:t>
            </a:r>
            <a:r>
              <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液压泵用油的粘度范围及推荐牌号</a:t>
            </a:r>
            <a:endParaRPr lang="zh-CN" altLang="en-US" sz="160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6803" name="文本框 19"/>
          <p:cNvSpPr txBox="1">
            <a:spLocks noChangeArrowheads="1"/>
          </p:cNvSpPr>
          <p:nvPr/>
        </p:nvSpPr>
        <p:spPr bwMode="auto">
          <a:xfrm>
            <a:off x="301625" y="981075"/>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（一）液压液的选择</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6804" name="矩形 19"/>
          <p:cNvSpPr>
            <a:spLocks noChangeArrowheads="1"/>
          </p:cNvSpPr>
          <p:nvPr/>
        </p:nvSpPr>
        <p:spPr bwMode="auto">
          <a:xfrm>
            <a:off x="468313" y="1628775"/>
            <a:ext cx="5332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a:t>
            </a:r>
            <a:r>
              <a:rPr lang="zh-CN" altLang="zh-CN" sz="28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选择</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通常要经历下述四个基本步骤</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矩形 20"/>
          <p:cNvSpPr/>
          <p:nvPr/>
        </p:nvSpPr>
        <p:spPr>
          <a:xfrm>
            <a:off x="576263" y="2257425"/>
            <a:ext cx="8266112" cy="1419225"/>
          </a:xfrm>
          <a:prstGeom prst="rect">
            <a:avLst/>
          </a:prstGeom>
        </p:spPr>
        <p:txBody>
          <a:bodyPr>
            <a:spAutoFit/>
          </a:bodyPr>
          <a:lstStyle/>
          <a:p>
            <a:pPr marL="342900" indent="-342900">
              <a:lnSpc>
                <a:spcPct val="150000"/>
              </a:lnSpc>
              <a:buFont typeface="Wingdings" panose="05000000000000000000" pitchFamily="2" charset="2"/>
              <a:buChar char="Ø"/>
              <a:defRPr/>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系统对液压液要求</a:t>
            </a:r>
            <a:r>
              <a:rPr lang="en-US" altLang="zh-CN" sz="20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defRPr/>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粘度、密度、体积模量、饱和蒸气压、空气溶解度、温度界限、压力界限、阻燃性、润滑性、相容性、污染性等。</a:t>
            </a:r>
            <a:endParaRPr lang="zh-CN" altLang="en-US" sz="5400" dirty="0">
              <a:latin typeface="Times New Roman" panose="02020603050405020304" pitchFamily="18" charset="0"/>
              <a:ea typeface="黑体" panose="02010609060101010101" pitchFamily="49" charset="-122"/>
            </a:endParaRPr>
          </a:p>
        </p:txBody>
      </p:sp>
      <p:sp>
        <p:nvSpPr>
          <p:cNvPr id="76806" name="矩形 21"/>
          <p:cNvSpPr>
            <a:spLocks noChangeArrowheads="1"/>
          </p:cNvSpPr>
          <p:nvPr/>
        </p:nvSpPr>
        <p:spPr bwMode="auto">
          <a:xfrm>
            <a:off x="598488" y="3795713"/>
            <a:ext cx="8243887"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查阅产品说明书</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选出符合或基本符合上述各项要求的液压液品种。</a:t>
            </a:r>
            <a:endParaRPr lang="zh-CN" altLang="en-US" sz="5400">
              <a:latin typeface="Times New Roman" panose="02020603050405020304" pitchFamily="18" charset="0"/>
              <a:ea typeface="黑体" panose="02010609060101010101" pitchFamily="49" charset="-122"/>
            </a:endParaRPr>
          </a:p>
        </p:txBody>
      </p:sp>
      <p:sp>
        <p:nvSpPr>
          <p:cNvPr id="76807" name="矩形 22"/>
          <p:cNvSpPr>
            <a:spLocks noChangeArrowheads="1"/>
          </p:cNvSpPr>
          <p:nvPr/>
        </p:nvSpPr>
        <p:spPr bwMode="auto">
          <a:xfrm>
            <a:off x="576263" y="4495800"/>
            <a:ext cx="540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进行综合权衡</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调整各方面的要求和参数。</a:t>
            </a:r>
            <a:endParaRPr lang="zh-CN" altLang="en-US" sz="5400">
              <a:latin typeface="Times New Roman" panose="02020603050405020304" pitchFamily="18" charset="0"/>
              <a:ea typeface="黑体" panose="02010609060101010101" pitchFamily="49" charset="-122"/>
            </a:endParaRPr>
          </a:p>
        </p:txBody>
      </p:sp>
      <p:sp>
        <p:nvSpPr>
          <p:cNvPr id="76808" name="矩形 23"/>
          <p:cNvSpPr>
            <a:spLocks noChangeArrowheads="1"/>
          </p:cNvSpPr>
          <p:nvPr/>
        </p:nvSpPr>
        <p:spPr bwMode="auto">
          <a:xfrm>
            <a:off x="598488" y="5343525"/>
            <a:ext cx="61737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与供货厂商联系</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最终决定所采用的合适液压液。</a:t>
            </a:r>
            <a:endParaRPr lang="zh-CN" altLang="en-US" sz="5400">
              <a:latin typeface="Times New Roman" panose="02020603050405020304" pitchFamily="18" charset="0"/>
              <a:ea typeface="黑体" panose="020106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3"/>
          <p:cNvSpPr>
            <a:spLocks noGrp="1" noRot="1"/>
          </p:cNvSpPr>
          <p:nvPr>
            <p:ph idx="1"/>
          </p:nvPr>
        </p:nvSpPr>
        <p:spPr>
          <a:xfrm>
            <a:off x="301625" y="173038"/>
            <a:ext cx="8540750" cy="720725"/>
          </a:xfrm>
        </p:spPr>
        <p:txBody>
          <a:bodyPr/>
          <a:lstStyle/>
          <a:p>
            <a:pPr marL="609600" indent="-609600">
              <a:buFont typeface="Wingdings" panose="05000000000000000000" pitchFamily="2" charset="2"/>
              <a:buNone/>
            </a:pPr>
            <a:r>
              <a:rPr lang="en-US" altLang="zh-CN" b="1">
                <a:solidFill>
                  <a:srgbClr val="CC0000"/>
                </a:solidFill>
              </a:rPr>
              <a:t>4  </a:t>
            </a:r>
            <a:r>
              <a:rPr lang="zh-CN" altLang="en-US" b="1">
                <a:solidFill>
                  <a:srgbClr val="CC0000"/>
                </a:solidFill>
              </a:rPr>
              <a:t>液压液的选择和使用</a:t>
            </a:r>
            <a:endParaRPr lang="zh-CN" altLang="en-US" b="1">
              <a:solidFill>
                <a:srgbClr val="CC0000"/>
              </a:solidFill>
            </a:endParaRPr>
          </a:p>
        </p:txBody>
      </p:sp>
      <p:sp>
        <p:nvSpPr>
          <p:cNvPr id="78851" name="文本框 19"/>
          <p:cNvSpPr txBox="1">
            <a:spLocks noChangeArrowheads="1"/>
          </p:cNvSpPr>
          <p:nvPr/>
        </p:nvSpPr>
        <p:spPr bwMode="auto">
          <a:xfrm>
            <a:off x="301625" y="912813"/>
            <a:ext cx="25225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（二）液压液的使用</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78852" name="矩形 10"/>
          <p:cNvSpPr>
            <a:spLocks noChangeArrowheads="1"/>
          </p:cNvSpPr>
          <p:nvPr/>
        </p:nvSpPr>
        <p:spPr bwMode="auto">
          <a:xfrm>
            <a:off x="684213" y="1352550"/>
            <a:ext cx="7920037" cy="61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zh-CN" sz="2000" b="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使用不当还是会使液压液的性质发生变化</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。应注意</a:t>
            </a:r>
            <a:r>
              <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8853" name="矩形 11"/>
          <p:cNvSpPr>
            <a:spLocks noChangeArrowheads="1"/>
          </p:cNvSpPr>
          <p:nvPr/>
        </p:nvSpPr>
        <p:spPr bwMode="auto">
          <a:xfrm>
            <a:off x="468313" y="2143125"/>
            <a:ext cx="8280400"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对长期使用的液压液</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氧化、热稳定性是决定温度界限的因素</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应使液压液长期处在低于它开始氧化的温度下工作。</a:t>
            </a:r>
            <a:endParaRPr lang="zh-CN" altLang="en-US" sz="5400">
              <a:latin typeface="Times New Roman" panose="02020603050405020304" pitchFamily="18" charset="0"/>
              <a:ea typeface="黑体" panose="02010609060101010101" pitchFamily="49" charset="-122"/>
            </a:endParaRPr>
          </a:p>
        </p:txBody>
      </p:sp>
      <p:sp>
        <p:nvSpPr>
          <p:cNvPr id="78854" name="矩形 12"/>
          <p:cNvSpPr>
            <a:spLocks noChangeArrowheads="1"/>
          </p:cNvSpPr>
          <p:nvPr/>
        </p:nvSpPr>
        <p:spPr bwMode="auto">
          <a:xfrm>
            <a:off x="468313" y="3402013"/>
            <a:ext cx="64293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在贮存、搬运及加注过程中</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应防止液压液被污染。</a:t>
            </a:r>
            <a:endParaRPr lang="zh-CN" altLang="en-US" sz="5400">
              <a:latin typeface="Times New Roman" panose="02020603050405020304" pitchFamily="18" charset="0"/>
              <a:ea typeface="黑体" panose="02010609060101010101" pitchFamily="49" charset="-122"/>
            </a:endParaRPr>
          </a:p>
        </p:txBody>
      </p:sp>
      <p:sp>
        <p:nvSpPr>
          <p:cNvPr id="78855" name="矩形 13"/>
          <p:cNvSpPr>
            <a:spLocks noChangeArrowheads="1"/>
          </p:cNvSpPr>
          <p:nvPr/>
        </p:nvSpPr>
        <p:spPr bwMode="auto">
          <a:xfrm>
            <a:off x="468313" y="4103688"/>
            <a:ext cx="591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对液压液定期抽样检验</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并建立定期更换制度。</a:t>
            </a:r>
            <a:endParaRPr lang="zh-CN" altLang="en-US" sz="4800">
              <a:latin typeface="Times New Roman" panose="02020603050405020304" pitchFamily="18" charset="0"/>
              <a:ea typeface="黑体" panose="02010609060101010101" pitchFamily="49" charset="-122"/>
            </a:endParaRPr>
          </a:p>
        </p:txBody>
      </p:sp>
      <p:sp>
        <p:nvSpPr>
          <p:cNvPr id="78856" name="矩形 14"/>
          <p:cNvSpPr>
            <a:spLocks noChangeArrowheads="1"/>
          </p:cNvSpPr>
          <p:nvPr/>
        </p:nvSpPr>
        <p:spPr bwMode="auto">
          <a:xfrm>
            <a:off x="468313" y="4803775"/>
            <a:ext cx="54038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油箱的贮液量应充分</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以利于系统的散热。</a:t>
            </a:r>
            <a:endParaRPr lang="zh-CN" altLang="en-US" sz="4800">
              <a:latin typeface="Times New Roman" panose="02020603050405020304" pitchFamily="18" charset="0"/>
              <a:ea typeface="黑体" panose="02010609060101010101" pitchFamily="49" charset="-122"/>
            </a:endParaRPr>
          </a:p>
        </p:txBody>
      </p:sp>
      <p:sp>
        <p:nvSpPr>
          <p:cNvPr id="78857" name="矩形 15"/>
          <p:cNvSpPr>
            <a:spLocks noChangeArrowheads="1"/>
          </p:cNvSpPr>
          <p:nvPr/>
        </p:nvSpPr>
        <p:spPr bwMode="auto">
          <a:xfrm>
            <a:off x="468313" y="5505450"/>
            <a:ext cx="591661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latin typeface="Times New Roman" panose="02020603050405020304" pitchFamily="18" charset="0"/>
                <a:ea typeface="黑体" panose="02010609060101010101" pitchFamily="49" charset="-122"/>
                <a:cs typeface="Times New Roman" panose="02020603050405020304" pitchFamily="18" charset="0"/>
              </a:rPr>
              <a:t>保持系统的密封</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一旦有泄漏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就应立即排除。</a:t>
            </a:r>
            <a:endParaRPr lang="zh-CN" altLang="en-US" sz="4800">
              <a:latin typeface="Times New Roman" panose="02020603050405020304" pitchFamily="18" charset="0"/>
              <a:ea typeface="黑体" panose="02010609060101010101" pitchFamily="49"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矩形 23"/>
          <p:cNvSpPr>
            <a:spLocks noChangeArrowheads="1"/>
          </p:cNvSpPr>
          <p:nvPr/>
        </p:nvSpPr>
        <p:spPr bwMode="auto">
          <a:xfrm>
            <a:off x="404813" y="6945313"/>
            <a:ext cx="14605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171450" indent="-17145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lnSpc>
                <a:spcPts val="1350"/>
              </a:lnSpc>
              <a:spcBef>
                <a:spcPct val="0"/>
              </a:spcBef>
              <a:buFont typeface="Wingdings" panose="05000000000000000000" pitchFamily="2" charset="2"/>
              <a:buChar char="Ø"/>
            </a:pP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600" i="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6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油液弹簧的刚度计算简图</a:t>
            </a:r>
            <a:endParaRPr lang="zh-CN" altLang="zh-CN" sz="8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899"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0900" name="矩形 5"/>
          <p:cNvSpPr>
            <a:spLocks noChangeArrowheads="1"/>
          </p:cNvSpPr>
          <p:nvPr/>
        </p:nvSpPr>
        <p:spPr bwMode="auto">
          <a:xfrm>
            <a:off x="527050" y="981075"/>
            <a:ext cx="8455025"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a:latin typeface="Times New Roman" panose="02020603050405020304" pitchFamily="18" charset="0"/>
                <a:ea typeface="黑体" panose="02010609060101010101" pitchFamily="49" charset="-122"/>
              </a:rPr>
              <a:t> </a:t>
            </a:r>
            <a:r>
              <a:rPr lang="zh-CN" altLang="en-US" sz="2000">
                <a:solidFill>
                  <a:srgbClr val="FF0000"/>
                </a:solidFill>
                <a:latin typeface="Times New Roman" panose="02020603050405020304" pitchFamily="18" charset="0"/>
                <a:ea typeface="黑体" panose="02010609060101010101" pitchFamily="49" charset="-122"/>
              </a:rPr>
              <a:t>液压液的污染</a:t>
            </a:r>
            <a:r>
              <a:rPr lang="zh-CN" altLang="en-US" sz="2000">
                <a:latin typeface="Times New Roman" panose="02020603050405020304" pitchFamily="18" charset="0"/>
                <a:ea typeface="黑体" panose="02010609060101010101" pitchFamily="49" charset="-122"/>
              </a:rPr>
              <a:t>是故障的主要原因之一，</a:t>
            </a:r>
            <a:r>
              <a:rPr lang="zh-CN" altLang="en-US" sz="2000">
                <a:solidFill>
                  <a:srgbClr val="FF0000"/>
                </a:solidFill>
                <a:latin typeface="Times New Roman" panose="02020603050405020304" pitchFamily="18" charset="0"/>
                <a:ea typeface="黑体" panose="02010609060101010101" pitchFamily="49" charset="-122"/>
              </a:rPr>
              <a:t>影响着可靠性及元件的寿命</a:t>
            </a:r>
            <a:r>
              <a:rPr lang="zh-CN" altLang="en-US" sz="2000">
                <a:latin typeface="Times New Roman" panose="02020603050405020304" pitchFamily="18" charset="0"/>
                <a:ea typeface="黑体" panose="02010609060101010101" pitchFamily="49" charset="-122"/>
              </a:rPr>
              <a:t>。</a:t>
            </a:r>
            <a:r>
              <a:rPr lang="zh-CN" altLang="en-US" sz="2000" b="1">
                <a:solidFill>
                  <a:srgbClr val="FF0000"/>
                </a:solidFill>
                <a:latin typeface="Times New Roman" panose="02020603050405020304" pitchFamily="18" charset="0"/>
                <a:ea typeface="黑体" panose="02010609060101010101" pitchFamily="49" charset="-122"/>
              </a:rPr>
              <a:t>污染控制</a:t>
            </a:r>
            <a:r>
              <a:rPr lang="zh-CN" altLang="en-US" sz="2000">
                <a:latin typeface="Times New Roman" panose="02020603050405020304" pitchFamily="18" charset="0"/>
                <a:ea typeface="黑体" panose="02010609060101010101" pitchFamily="49" charset="-122"/>
              </a:rPr>
              <a:t>是提高可靠性及延长元件使用寿命的重要手段。</a:t>
            </a:r>
            <a:endParaRPr lang="zh-CN" altLang="en-US" sz="2000">
              <a:latin typeface="Times New Roman" panose="02020603050405020304" pitchFamily="18" charset="0"/>
              <a:ea typeface="黑体" panose="02010609060101010101" pitchFamily="49" charset="-122"/>
            </a:endParaRPr>
          </a:p>
        </p:txBody>
      </p:sp>
      <p:sp>
        <p:nvSpPr>
          <p:cNvPr id="80901" name="文本框 19"/>
          <p:cNvSpPr txBox="1">
            <a:spLocks noChangeArrowheads="1"/>
          </p:cNvSpPr>
          <p:nvPr/>
        </p:nvSpPr>
        <p:spPr bwMode="auto">
          <a:xfrm>
            <a:off x="457200" y="2492375"/>
            <a:ext cx="33940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000">
                <a:solidFill>
                  <a:srgbClr val="184972"/>
                </a:solidFill>
                <a:latin typeface="Times New Roman" panose="02020603050405020304" pitchFamily="18" charset="0"/>
                <a:ea typeface="黑体" panose="02010609060101010101" pitchFamily="49" charset="-122"/>
              </a:rPr>
              <a:t>一、污染物的种类及危害</a:t>
            </a:r>
            <a:endParaRPr lang="zh-CN" altLang="en-US" sz="2000">
              <a:solidFill>
                <a:srgbClr val="184972"/>
              </a:solidFill>
              <a:latin typeface="Times New Roman" panose="02020603050405020304" pitchFamily="18" charset="0"/>
              <a:ea typeface="黑体" panose="02010609060101010101" pitchFamily="49" charset="-122"/>
            </a:endParaRPr>
          </a:p>
        </p:txBody>
      </p:sp>
      <p:sp>
        <p:nvSpPr>
          <p:cNvPr id="80902" name="矩形 7"/>
          <p:cNvSpPr>
            <a:spLocks noChangeArrowheads="1"/>
          </p:cNvSpPr>
          <p:nvPr/>
        </p:nvSpPr>
        <p:spPr bwMode="auto">
          <a:xfrm>
            <a:off x="404813" y="2879725"/>
            <a:ext cx="82184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固体颗粒</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加速元件磨损</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堵塞元件中的小孔、缝隙及过滤器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使泵、阀性能下降</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产生噪声。</a:t>
            </a:r>
            <a:endParaRPr lang="zh-CN" altLang="en-US" sz="2000">
              <a:latin typeface="Times New Roman" panose="02020603050405020304" pitchFamily="18" charset="0"/>
              <a:ea typeface="黑体" panose="02010609060101010101" pitchFamily="49" charset="-122"/>
            </a:endParaRPr>
          </a:p>
        </p:txBody>
      </p:sp>
      <p:sp>
        <p:nvSpPr>
          <p:cNvPr id="80903" name="矩形 8"/>
          <p:cNvSpPr>
            <a:spLocks noChangeArrowheads="1"/>
          </p:cNvSpPr>
          <p:nvPr/>
        </p:nvSpPr>
        <p:spPr bwMode="auto">
          <a:xfrm>
            <a:off x="404813" y="3914775"/>
            <a:ext cx="82184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水的侵入</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会加速油液的氧化</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并和添加剂起作用产生粘性胶质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使滤心堵塞。</a:t>
            </a:r>
            <a:endParaRPr lang="zh-CN" altLang="en-US" sz="2000">
              <a:latin typeface="Times New Roman" panose="02020603050405020304" pitchFamily="18" charset="0"/>
              <a:ea typeface="黑体" panose="02010609060101010101" pitchFamily="49" charset="-122"/>
            </a:endParaRPr>
          </a:p>
        </p:txBody>
      </p:sp>
      <p:sp>
        <p:nvSpPr>
          <p:cNvPr id="80904" name="矩形 9"/>
          <p:cNvSpPr>
            <a:spLocks noChangeArrowheads="1"/>
          </p:cNvSpPr>
          <p:nvPr/>
        </p:nvSpPr>
        <p:spPr bwMode="auto">
          <a:xfrm>
            <a:off x="404813" y="4951413"/>
            <a:ext cx="77501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空气的混入</a:t>
            </a:r>
            <a:r>
              <a:rPr lang="zh-CN" altLang="zh-CN" sz="2000">
                <a:latin typeface="Times New Roman" panose="02020603050405020304" pitchFamily="18" charset="0"/>
                <a:ea typeface="黑体" panose="02010609060101010101" pitchFamily="49" charset="-122"/>
                <a:cs typeface="Times New Roman" panose="02020603050405020304" pitchFamily="18" charset="0"/>
              </a:rPr>
              <a:t>会降低液压液的体积模量</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引起气蚀</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降低润滑性。</a:t>
            </a:r>
            <a:endParaRPr lang="zh-CN" altLang="en-US" sz="2000">
              <a:latin typeface="Times New Roman" panose="02020603050405020304" pitchFamily="18" charset="0"/>
              <a:ea typeface="黑体" panose="02010609060101010101" pitchFamily="49" charset="-122"/>
            </a:endParaRPr>
          </a:p>
        </p:txBody>
      </p:sp>
      <p:sp>
        <p:nvSpPr>
          <p:cNvPr id="80905" name="矩形 10"/>
          <p:cNvSpPr>
            <a:spLocks noChangeArrowheads="1"/>
          </p:cNvSpPr>
          <p:nvPr/>
        </p:nvSpPr>
        <p:spPr bwMode="auto">
          <a:xfrm>
            <a:off x="404813" y="5430838"/>
            <a:ext cx="71278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溶剂、表面活性</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化合物化学物质会使金属腐蚀。</a:t>
            </a:r>
            <a:endParaRPr lang="zh-CN" altLang="en-US" sz="20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0906" name="矩形 11"/>
          <p:cNvSpPr>
            <a:spLocks noChangeArrowheads="1"/>
          </p:cNvSpPr>
          <p:nvPr/>
        </p:nvSpPr>
        <p:spPr bwMode="auto">
          <a:xfrm>
            <a:off x="404813" y="5908675"/>
            <a:ext cx="8675687" cy="957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buFont typeface="Wingdings" panose="05000000000000000000" pitchFamily="2" charset="2"/>
              <a:buChar char="Ø"/>
            </a:pPr>
            <a:r>
              <a:rPr lang="zh-CN" altLang="zh-CN" sz="200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微生物</a:t>
            </a:r>
            <a:r>
              <a:rPr lang="zh-CN" altLang="zh-CN" sz="2000">
                <a:latin typeface="Times New Roman" panose="02020603050405020304" pitchFamily="18" charset="0"/>
                <a:ea typeface="黑体" panose="02010609060101010101" pitchFamily="49" charset="-122"/>
                <a:cs typeface="Times New Roman" panose="02020603050405020304" pitchFamily="18" charset="0"/>
              </a:rPr>
              <a:t>的生成使液压液变质</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降低润滑性能</a:t>
            </a:r>
            <a:r>
              <a:rPr lang="zh-CN" altLang="en-US" sz="200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latin typeface="Times New Roman" panose="02020603050405020304" pitchFamily="18" charset="0"/>
                <a:ea typeface="黑体" panose="02010609060101010101" pitchFamily="49" charset="-122"/>
                <a:cs typeface="Times New Roman" panose="02020603050405020304" pitchFamily="18" charset="0"/>
              </a:rPr>
              <a:t>加速元件腐蚀。对高水基液压液的危害更大。</a:t>
            </a:r>
            <a:endParaRPr lang="zh-CN" altLang="en-US" sz="2000">
              <a:latin typeface="Times New Roman" panose="02020603050405020304" pitchFamily="18" charset="0"/>
              <a:ea typeface="黑体" panose="02010609060101010101" pitchFamily="49"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pic>
        <p:nvPicPr>
          <p:cNvPr id="3" name="图片 2"/>
          <p:cNvPicPr>
            <a:picLocks noChangeAspect="1"/>
          </p:cNvPicPr>
          <p:nvPr/>
        </p:nvPicPr>
        <p:blipFill rotWithShape="1">
          <a:blip r:embed="rId1"/>
          <a:srcRect l="22438" t="17801" r="24013" b="16401"/>
          <a:stretch>
            <a:fillRect/>
          </a:stretch>
        </p:blipFill>
        <p:spPr>
          <a:xfrm>
            <a:off x="457199" y="1052736"/>
            <a:ext cx="7946633" cy="5492526"/>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1923" name="文本框 19"/>
          <p:cNvSpPr txBox="1">
            <a:spLocks noChangeArrowheads="1"/>
          </p:cNvSpPr>
          <p:nvPr/>
        </p:nvSpPr>
        <p:spPr bwMode="auto">
          <a:xfrm>
            <a:off x="-6350" y="952500"/>
            <a:ext cx="355441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a:spcBef>
                <a:spcPct val="0"/>
              </a:spcBef>
              <a:buFont typeface="Arial" panose="020B0604020202020204" pitchFamily="34" charset="0"/>
              <a:buNone/>
            </a:pPr>
            <a:r>
              <a:rPr lang="zh-CN" altLang="en-US" sz="2400">
                <a:solidFill>
                  <a:srgbClr val="184972"/>
                </a:solidFill>
                <a:latin typeface="Times New Roman" panose="02020603050405020304" pitchFamily="18" charset="0"/>
                <a:ea typeface="黑体" panose="02010609060101010101" pitchFamily="49" charset="-122"/>
              </a:rPr>
              <a:t>二、污染的原因</a:t>
            </a:r>
            <a:endParaRPr lang="zh-CN" altLang="en-US" sz="2400">
              <a:solidFill>
                <a:srgbClr val="184972"/>
              </a:solidFill>
              <a:latin typeface="Times New Roman" panose="02020603050405020304" pitchFamily="18" charset="0"/>
              <a:ea typeface="黑体" panose="02010609060101010101" pitchFamily="49" charset="-122"/>
            </a:endParaRPr>
          </a:p>
        </p:txBody>
      </p:sp>
      <p:sp>
        <p:nvSpPr>
          <p:cNvPr id="81924" name="矩形 13"/>
          <p:cNvSpPr>
            <a:spLocks noChangeArrowheads="1"/>
          </p:cNvSpPr>
          <p:nvPr/>
        </p:nvSpPr>
        <p:spPr bwMode="auto">
          <a:xfrm>
            <a:off x="674688" y="1584325"/>
            <a:ext cx="8064500" cy="49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污染物的来源</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1925" name="矩形 14"/>
          <p:cNvSpPr>
            <a:spLocks noChangeArrowheads="1"/>
          </p:cNvSpPr>
          <p:nvPr/>
        </p:nvSpPr>
        <p:spPr bwMode="auto">
          <a:xfrm>
            <a:off x="555625" y="4149725"/>
            <a:ext cx="8302625" cy="187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组装时残留下来的污染物主要是指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切屑、毛刺、型砂、磨粒、焊渣、铁锈等</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从周围环境混入的污染物主要是指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空气、尘埃、水滴等</a:t>
            </a:r>
            <a:r>
              <a:rPr lang="zh-CN" altLang="en-US"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在工作过程中产生的污染物主要是指</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金属微粒、锈斑、涂料</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密封件的剥离片、水分、气泡</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以及</a:t>
            </a:r>
            <a:r>
              <a:rPr lang="zh-CN" altLang="zh-CN" sz="200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液压液变质后的胶状生成物</a:t>
            </a:r>
            <a:r>
              <a:rPr lang="zh-CN" altLang="zh-CN" sz="200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a:t>
            </a:r>
            <a:endParaRPr lang="zh-CN" altLang="en-US" sz="2000">
              <a:solidFill>
                <a:srgbClr val="000000"/>
              </a:solidFill>
              <a:latin typeface="Times New Roman" panose="02020603050405020304" pitchFamily="18" charset="0"/>
              <a:ea typeface="黑体" panose="02010609060101010101" pitchFamily="49" charset="-122"/>
            </a:endParaRPr>
          </a:p>
        </p:txBody>
      </p:sp>
      <p:graphicFrame>
        <p:nvGraphicFramePr>
          <p:cNvPr id="16" name="表格 15"/>
          <p:cNvGraphicFramePr>
            <a:graphicFrameLocks noGrp="1"/>
          </p:cNvGraphicFramePr>
          <p:nvPr/>
        </p:nvGraphicFramePr>
        <p:xfrm>
          <a:off x="539750" y="2347913"/>
          <a:ext cx="8181975" cy="1196975"/>
        </p:xfrm>
        <a:graphic>
          <a:graphicData uri="http://schemas.openxmlformats.org/drawingml/2006/table">
            <a:tbl>
              <a:tblPr firstRow="1" firstCol="1" bandRow="1">
                <a:tableStyleId>{5C22544A-7EE6-4342-B048-85BDC9FD1C3A}</a:tableStyleId>
              </a:tblPr>
              <a:tblGrid>
                <a:gridCol w="1403962"/>
                <a:gridCol w="1403962"/>
                <a:gridCol w="1403962"/>
                <a:gridCol w="1871948"/>
                <a:gridCol w="2098141"/>
              </a:tblGrid>
              <a:tr h="398991">
                <a:tc gridSpan="3">
                  <a:txBody>
                    <a:bodyPr/>
                    <a:lstStyle/>
                    <a:p>
                      <a:pPr algn="ctr">
                        <a:lnSpc>
                          <a:spcPts val="1200"/>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外界侵入的污染物</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c hMerge="1">
                  <a:tcPr/>
                </a:tc>
                <a:tc gridSpan="2">
                  <a:txBody>
                    <a:bodyPr/>
                    <a:lstStyle/>
                    <a:p>
                      <a:pPr algn="ctr">
                        <a:lnSpc>
                          <a:spcPts val="1200"/>
                        </a:lnSpc>
                        <a:spcAft>
                          <a:spcPts val="0"/>
                        </a:spcAft>
                      </a:pPr>
                      <a:r>
                        <a:rPr lang="zh-CN" sz="1200" dirty="0">
                          <a:solidFill>
                            <a:srgbClr val="184972"/>
                          </a:solidFill>
                          <a:effectLst/>
                          <a:latin typeface="Times New Roman" panose="02020603050405020304" pitchFamily="18" charset="0"/>
                          <a:ea typeface="黑体" panose="02010609060101010101" pitchFamily="49" charset="-122"/>
                        </a:rPr>
                        <a:t>工作过程中产生的污染物</a:t>
                      </a:r>
                      <a:endParaRPr lang="zh-CN" sz="16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hMerge="1">
                  <a:tcPr/>
                </a:tc>
              </a:tr>
              <a:tr h="797984">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a:t>
                      </a:r>
                      <a:r>
                        <a:rPr lang="zh-CN" sz="1400" b="0" dirty="0">
                          <a:solidFill>
                            <a:srgbClr val="184972"/>
                          </a:solidFill>
                          <a:effectLst/>
                          <a:latin typeface="Times New Roman" panose="02020603050405020304" pitchFamily="18" charset="0"/>
                          <a:ea typeface="黑体" panose="02010609060101010101" pitchFamily="49" charset="-122"/>
                        </a:rPr>
                        <a:t>运输过程中带来的污染物</a:t>
                      </a:r>
                      <a:endParaRPr lang="zh-CN" sz="1800" b="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组装时残留下来的污染物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周围环境混入的污染物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相对运动件磨损时产生的污染物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50000"/>
                        </a:lnSpc>
                        <a:spcAft>
                          <a:spcPts val="0"/>
                        </a:spcAft>
                      </a:pPr>
                      <a:r>
                        <a:rPr lang="zh-CN" sz="1400" dirty="0">
                          <a:effectLst/>
                          <a:latin typeface="Times New Roman" panose="02020603050405020304" pitchFamily="18" charset="0"/>
                          <a:ea typeface="黑体" panose="02010609060101010101" pitchFamily="49" charset="-122"/>
                        </a:rPr>
                        <a:t>　物理化学性能变化时产生的污染物</a:t>
                      </a:r>
                      <a:endParaRPr lang="zh-CN" sz="18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33653" marR="33653"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7" name="文本框 19"/>
          <p:cNvSpPr txBox="1">
            <a:spLocks noChangeArrowheads="1"/>
          </p:cNvSpPr>
          <p:nvPr/>
        </p:nvSpPr>
        <p:spPr bwMode="auto">
          <a:xfrm>
            <a:off x="457200" y="105273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三、污染的测定</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79512" y="1594023"/>
            <a:ext cx="252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（一）质量测定法</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9" name="矩形 8"/>
          <p:cNvSpPr/>
          <p:nvPr/>
        </p:nvSpPr>
        <p:spPr>
          <a:xfrm>
            <a:off x="448905" y="2002561"/>
            <a:ext cx="7920880" cy="870751"/>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dirty="0">
                <a:latin typeface="Times New Roman" panose="02020603050405020304" pitchFamily="18" charset="0"/>
                <a:ea typeface="黑体" panose="02010609060101010101" pitchFamily="49" charset="-122"/>
              </a:rPr>
              <a:t> </a:t>
            </a:r>
            <a:r>
              <a:rPr lang="en-US" altLang="zh-CN" dirty="0">
                <a:latin typeface="Times New Roman" panose="02020603050405020304" pitchFamily="18" charset="0"/>
                <a:ea typeface="黑体" panose="02010609060101010101" pitchFamily="49" charset="-122"/>
              </a:rPr>
              <a:t>100mL</a:t>
            </a:r>
            <a:r>
              <a:rPr lang="zh-CN" altLang="en-US" dirty="0">
                <a:latin typeface="Times New Roman" panose="02020603050405020304" pitchFamily="18" charset="0"/>
                <a:ea typeface="黑体" panose="02010609060101010101" pitchFamily="49" charset="-122"/>
              </a:rPr>
              <a:t>，过滤并烘干，称出颗粒的质量，依标准定级。</a:t>
            </a:r>
            <a:endParaRPr lang="en-US" altLang="zh-CN" dirty="0">
              <a:latin typeface="Times New Roman" panose="02020603050405020304" pitchFamily="18" charset="0"/>
              <a:ea typeface="黑体" panose="02010609060101010101" pitchFamily="49" charset="-122"/>
            </a:endParaRPr>
          </a:p>
          <a:p>
            <a:pPr>
              <a:lnSpc>
                <a:spcPct val="150000"/>
              </a:lnSpc>
            </a:pPr>
            <a:r>
              <a:rPr lang="en-US" altLang="zh-CN" dirty="0">
                <a:latin typeface="Times New Roman" panose="02020603050405020304" pitchFamily="18" charset="0"/>
                <a:ea typeface="黑体" panose="02010609060101010101" pitchFamily="49" charset="-122"/>
              </a:rPr>
              <a:t>      </a:t>
            </a:r>
            <a:r>
              <a:rPr lang="zh-CN" altLang="en-US" dirty="0">
                <a:latin typeface="Times New Roman" panose="02020603050405020304" pitchFamily="18" charset="0"/>
                <a:ea typeface="黑体" panose="02010609060101010101" pitchFamily="49" charset="-122"/>
              </a:rPr>
              <a:t>此法</a:t>
            </a:r>
            <a:r>
              <a:rPr lang="zh-CN" altLang="en-US" dirty="0">
                <a:solidFill>
                  <a:srgbClr val="FF0000"/>
                </a:solidFill>
                <a:latin typeface="Times New Roman" panose="02020603050405020304" pitchFamily="18" charset="0"/>
                <a:ea typeface="黑体" panose="02010609060101010101" pitchFamily="49" charset="-122"/>
              </a:rPr>
              <a:t>只表示颗粒污染物的总量</a:t>
            </a:r>
            <a:r>
              <a:rPr lang="zh-CN" altLang="en-US" dirty="0">
                <a:latin typeface="Times New Roman" panose="02020603050405020304" pitchFamily="18" charset="0"/>
                <a:ea typeface="黑体" panose="02010609060101010101" pitchFamily="49" charset="-122"/>
              </a:rPr>
              <a:t>，不反映颗粒尺寸的大小及其分布情况。</a:t>
            </a:r>
            <a:endParaRPr lang="en-US" altLang="zh-CN" dirty="0">
              <a:latin typeface="Times New Roman" panose="02020603050405020304" pitchFamily="18" charset="0"/>
              <a:ea typeface="黑体" panose="02010609060101010101" pitchFamily="49" charset="-122"/>
            </a:endParaRPr>
          </a:p>
        </p:txBody>
      </p:sp>
      <p:sp>
        <p:nvSpPr>
          <p:cNvPr id="10" name="文本框 19"/>
          <p:cNvSpPr txBox="1">
            <a:spLocks noChangeArrowheads="1"/>
          </p:cNvSpPr>
          <p:nvPr/>
        </p:nvSpPr>
        <p:spPr bwMode="auto">
          <a:xfrm>
            <a:off x="179512" y="2951151"/>
            <a:ext cx="25221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（二）颗粒计数法</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11" name="矩形 10"/>
          <p:cNvSpPr/>
          <p:nvPr/>
        </p:nvSpPr>
        <p:spPr>
          <a:xfrm>
            <a:off x="631658" y="3429000"/>
            <a:ext cx="4680520" cy="495585"/>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微镜计数法和自动颗粒计数法。</a:t>
            </a:r>
            <a:endParaRPr lang="zh-CN" altLang="en-US" sz="2000" dirty="0">
              <a:latin typeface="Times New Roman" panose="02020603050405020304" pitchFamily="18" charset="0"/>
              <a:ea typeface="黑体" panose="02010609060101010101" pitchFamily="49" charset="-122"/>
            </a:endParaRPr>
          </a:p>
        </p:txBody>
      </p:sp>
      <p:sp>
        <p:nvSpPr>
          <p:cNvPr id="12" name="矩形 11"/>
          <p:cNvSpPr/>
          <p:nvPr/>
        </p:nvSpPr>
        <p:spPr>
          <a:xfrm>
            <a:off x="631658" y="4008680"/>
            <a:ext cx="7920880" cy="957250"/>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显微镜计数法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100mL</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样品</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真空过滤</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颗粒进行溶剂处理后</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放在显微镜下</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找出其尺寸大小及数量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依标准定级。</a:t>
            </a:r>
            <a:endParaRPr lang="zh-CN" altLang="en-US" sz="5400" dirty="0">
              <a:latin typeface="Times New Roman" panose="02020603050405020304" pitchFamily="18" charset="0"/>
              <a:ea typeface="黑体" panose="02010609060101010101" pitchFamily="49" charset="-122"/>
            </a:endParaRPr>
          </a:p>
        </p:txBody>
      </p:sp>
      <p:sp>
        <p:nvSpPr>
          <p:cNvPr id="13" name="矩形 12"/>
          <p:cNvSpPr/>
          <p:nvPr/>
        </p:nvSpPr>
        <p:spPr>
          <a:xfrm>
            <a:off x="631658" y="5050025"/>
            <a:ext cx="7920880" cy="957250"/>
          </a:xfrm>
          <a:prstGeom prst="rect">
            <a:avLst/>
          </a:prstGeom>
        </p:spPr>
        <p:txBody>
          <a:bodyPr wrap="square">
            <a:spAutoFit/>
          </a:bodyPr>
          <a:lstStyle/>
          <a:p>
            <a:pPr>
              <a:lnSpc>
                <a:spcPct val="150000"/>
              </a:lnSpc>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自动颗粒计数法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利用光源照射油液样品时</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油液中颗粒在光电传感器上投影所发出的脉冲信号来测定油液的污染等级的。</a:t>
            </a: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14" name="文本框 19"/>
          <p:cNvSpPr txBox="1">
            <a:spLocks noChangeArrowheads="1"/>
          </p:cNvSpPr>
          <p:nvPr/>
        </p:nvSpPr>
        <p:spPr bwMode="auto">
          <a:xfrm>
            <a:off x="539552" y="112474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四、污染的等级</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5" name="矩形 14"/>
          <p:cNvSpPr/>
          <p:nvPr/>
        </p:nvSpPr>
        <p:spPr>
          <a:xfrm>
            <a:off x="611560" y="1586409"/>
            <a:ext cx="8136904" cy="1418915"/>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液压液的污染等级</a:t>
            </a:r>
            <a:r>
              <a:rPr lang="zh-CN" altLang="zh-CN" sz="2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按单位体积液压液中固体颗粒污染物的含量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液压液中所含固体颗粒的浓度</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来划分的。</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14039—2002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(ISO 4406: 1999</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MOD)</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latin typeface="Times New Roman" panose="02020603050405020304" pitchFamily="18" charset="0"/>
              <a:ea typeface="黑体" panose="02010609060101010101" pitchFamily="49" charset="-122"/>
            </a:endParaRPr>
          </a:p>
        </p:txBody>
      </p:sp>
      <p:sp>
        <p:nvSpPr>
          <p:cNvPr id="16" name="矩形 15"/>
          <p:cNvSpPr/>
          <p:nvPr/>
        </p:nvSpPr>
        <p:spPr>
          <a:xfrm>
            <a:off x="539552" y="2920549"/>
            <a:ext cx="5328592" cy="2803909"/>
          </a:xfrm>
          <a:prstGeom prst="rect">
            <a:avLst/>
          </a:prstGeom>
        </p:spPr>
        <p:txBody>
          <a:bodyPr wrap="square">
            <a:spAutoFit/>
          </a:bodyPr>
          <a:lstStyle/>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自动颗粒计数器计数所报告的污染等级代号由三个代码组成</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分别代表每毫升油液中颗粒尺寸</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≥14μm(c)</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显微镜计数所报告的污染等级代号</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则由</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≥5μm</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≥15μm</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两个颗粒尺寸范围的颗粒浓度代码组成。</a:t>
            </a:r>
            <a:endParaRPr lang="zh-CN" altLang="en-US" sz="2000" dirty="0">
              <a:latin typeface="Times New Roman" panose="02020603050405020304" pitchFamily="18" charset="0"/>
              <a:ea typeface="黑体" panose="02010609060101010101" pitchFamily="49" charset="-122"/>
            </a:endParaRPr>
          </a:p>
        </p:txBody>
      </p:sp>
      <p:graphicFrame>
        <p:nvGraphicFramePr>
          <p:cNvPr id="17" name="表格 16"/>
          <p:cNvGraphicFramePr>
            <a:graphicFrameLocks noGrp="1"/>
          </p:cNvGraphicFramePr>
          <p:nvPr/>
        </p:nvGraphicFramePr>
        <p:xfrm>
          <a:off x="4798367" y="64330"/>
          <a:ext cx="3888433" cy="5557894"/>
        </p:xfrm>
        <a:graphic>
          <a:graphicData uri="http://schemas.openxmlformats.org/drawingml/2006/table">
            <a:tbl>
              <a:tblPr firstRow="1" firstCol="1" bandRow="1">
                <a:tableStyleId>{5C22544A-7EE6-4342-B048-85BDC9FD1C3A}</a:tableStyleId>
              </a:tblPr>
              <a:tblGrid>
                <a:gridCol w="1334448"/>
                <a:gridCol w="1334448"/>
                <a:gridCol w="1219537"/>
              </a:tblGrid>
              <a:tr h="228947">
                <a:tc gridSpan="2">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每毫升的颗粒数</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hMerge="1">
                  <a:tcPr/>
                </a:tc>
                <a:tc>
                  <a:txBody>
                    <a:bodyPr/>
                    <a:lstStyle/>
                    <a:p>
                      <a:pPr algn="ctr">
                        <a:lnSpc>
                          <a:spcPts val="1200"/>
                        </a:lnSpc>
                        <a:spcAft>
                          <a:spcPts val="0"/>
                        </a:spcAft>
                      </a:pPr>
                      <a:r>
                        <a:rPr lang="zh-CN" sz="1400" dirty="0">
                          <a:solidFill>
                            <a:srgbClr val="184972"/>
                          </a:solidFill>
                          <a:effectLst/>
                          <a:latin typeface="Times New Roman" panose="02020603050405020304" pitchFamily="18" charset="0"/>
                          <a:ea typeface="黑体" panose="02010609060101010101" pitchFamily="49" charset="-122"/>
                        </a:rPr>
                        <a:t>代　　码</a:t>
                      </a:r>
                      <a:endParaRPr lang="zh-CN" sz="18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653978">
                <a:tc>
                  <a:txBody>
                    <a:bodyPr/>
                    <a:lstStyle/>
                    <a:p>
                      <a:pPr algn="ctr">
                        <a:lnSpc>
                          <a:spcPts val="1200"/>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大　　于</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dirty="0">
                          <a:solidFill>
                            <a:srgbClr val="184972"/>
                          </a:solidFill>
                          <a:effectLst/>
                          <a:latin typeface="Times New Roman" panose="02020603050405020304" pitchFamily="18" charset="0"/>
                          <a:ea typeface="黑体" panose="02010609060101010101" pitchFamily="49" charset="-122"/>
                        </a:rPr>
                        <a:t>小于等于</a:t>
                      </a:r>
                      <a:endParaRPr lang="zh-CN" sz="1400" dirty="0">
                        <a:solidFill>
                          <a:srgbClr val="184972"/>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endParaRPr lang="zh-CN" altLang="en-US" sz="3600" dirty="0">
                        <a:latin typeface="Times New Roman" panose="02020603050405020304" pitchFamily="18" charset="0"/>
                        <a:ea typeface="黑体" panose="02010609060101010101" pitchFamily="49" charset="-122"/>
                      </a:endParaRPr>
                    </a:p>
                  </a:txBody>
                  <a:tcPr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9408">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2 500 000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400" dirty="0">
                          <a:effectLst/>
                          <a:latin typeface="Times New Roman" panose="02020603050405020304" pitchFamily="18" charset="0"/>
                          <a:ea typeface="黑体" panose="02010609060101010101" pitchFamily="49" charset="-122"/>
                        </a:rPr>
                        <a:t> </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&gt;28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1 300 000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2 500 000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640 000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1 300 000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27</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320 000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640 000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160 000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320 000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80 000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160 000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24</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40 000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23</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10 000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21</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5 000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10 000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20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2 500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5 000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19</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1 300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2 500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640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1 300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17</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320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640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160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15</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80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160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40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13</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20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a:solidFill>
                            <a:schemeClr val="tx1"/>
                          </a:solidFill>
                          <a:effectLst/>
                          <a:latin typeface="Times New Roman" panose="02020603050405020304" pitchFamily="18" charset="0"/>
                          <a:ea typeface="黑体" panose="02010609060101010101" pitchFamily="49" charset="-122"/>
                        </a:rPr>
                        <a:t>10</a:t>
                      </a:r>
                      <a:endParaRPr lang="zh-CN" sz="140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11</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5</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10</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2.5</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9</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1.3</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8</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0.64</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1.3</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7</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0.32</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0.64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6</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0.16</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0.32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5</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0.08</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0.16</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4</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0.04</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0.08</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3</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0.02</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0.04</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2</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0.01</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0.02</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1</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r h="155709">
                <a:tc>
                  <a:txBody>
                    <a:bodyPr/>
                    <a:lstStyle/>
                    <a:p>
                      <a:pPr algn="ctr">
                        <a:lnSpc>
                          <a:spcPts val="1200"/>
                        </a:lnSpc>
                        <a:spcAft>
                          <a:spcPts val="0"/>
                        </a:spcAft>
                      </a:pPr>
                      <a:r>
                        <a:rPr lang="en-US" sz="1100" dirty="0">
                          <a:solidFill>
                            <a:schemeClr val="tx1"/>
                          </a:solidFill>
                          <a:effectLst/>
                          <a:latin typeface="Times New Roman" panose="02020603050405020304" pitchFamily="18" charset="0"/>
                          <a:ea typeface="黑体" panose="02010609060101010101" pitchFamily="49" charset="-122"/>
                        </a:rPr>
                        <a:t>0.00</a:t>
                      </a:r>
                      <a:endParaRPr lang="zh-CN" sz="1400" dirty="0">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effectLst/>
                          <a:latin typeface="Times New Roman" panose="02020603050405020304" pitchFamily="18" charset="0"/>
                          <a:ea typeface="黑体" panose="02010609060101010101" pitchFamily="49" charset="-122"/>
                        </a:rPr>
                        <a:t>0.01</a:t>
                      </a:r>
                      <a:endParaRPr lang="zh-CN" sz="14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effectLst/>
                          <a:latin typeface="Times New Roman" panose="02020603050405020304" pitchFamily="18" charset="0"/>
                          <a:ea typeface="黑体" panose="02010609060101010101" pitchFamily="49" charset="-122"/>
                        </a:rPr>
                        <a:t>0</a:t>
                      </a:r>
                      <a:endParaRPr lang="zh-CN" sz="14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solidFill>
                      <a:schemeClr val="bg1"/>
                    </a:solidFill>
                  </a:tcPr>
                </a:tc>
              </a:tr>
            </a:tbl>
          </a:graphicData>
        </a:graphic>
      </p:graphicFrame>
      <p:sp>
        <p:nvSpPr>
          <p:cNvPr id="19" name="矩形 18"/>
          <p:cNvSpPr/>
          <p:nvPr/>
        </p:nvSpPr>
        <p:spPr>
          <a:xfrm>
            <a:off x="539552" y="5640084"/>
            <a:ext cx="8424936" cy="1153586"/>
          </a:xfrm>
          <a:prstGeom prst="rect">
            <a:avLst/>
          </a:prstGeom>
        </p:spPr>
        <p:txBody>
          <a:bodyPr wrap="square">
            <a:spAutoFit/>
          </a:bodyPr>
          <a:lstStyle/>
          <a:p>
            <a:pPr indent="203200">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自动颗粒计数器计数的污染等级代号为</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22/18/13</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表示每毫升中</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20000~40000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1300~2500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≥14μm(c)</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的颗粒数在大于</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40~80</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a:t>
            </a:r>
            <a:endPar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14" name="文本框 19"/>
          <p:cNvSpPr txBox="1">
            <a:spLocks noChangeArrowheads="1"/>
          </p:cNvSpPr>
          <p:nvPr/>
        </p:nvSpPr>
        <p:spPr bwMode="auto">
          <a:xfrm>
            <a:off x="539552" y="112474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四、污染的等级</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16401" r="23225" b="17801"/>
          <a:stretch>
            <a:fillRect/>
          </a:stretch>
        </p:blipFill>
        <p:spPr>
          <a:xfrm>
            <a:off x="713684" y="1798853"/>
            <a:ext cx="7409507" cy="497495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9" name="B2T11.EPS" descr="id:2147502869;FounderCES"/>
          <p:cNvPicPr/>
          <p:nvPr/>
        </p:nvPicPr>
        <p:blipFill>
          <a:blip r:embed="rId1"/>
          <a:stretch>
            <a:fillRect/>
          </a:stretch>
        </p:blipFill>
        <p:spPr>
          <a:xfrm>
            <a:off x="971600" y="2538340"/>
            <a:ext cx="7200800" cy="4149080"/>
          </a:xfrm>
          <a:prstGeom prst="rect">
            <a:avLst/>
          </a:prstGeom>
        </p:spPr>
      </p:pic>
      <p:sp>
        <p:nvSpPr>
          <p:cNvPr id="10" name="矩形 9"/>
          <p:cNvSpPr/>
          <p:nvPr/>
        </p:nvSpPr>
        <p:spPr>
          <a:xfrm>
            <a:off x="755576" y="1488869"/>
            <a:ext cx="8208912" cy="999697"/>
          </a:xfrm>
          <a:prstGeom prst="rect">
            <a:avLst/>
          </a:prstGeom>
        </p:spPr>
        <p:txBody>
          <a:bodyPr wrap="square">
            <a:spAutoFit/>
          </a:bodyPr>
          <a:lstStyle/>
          <a:p>
            <a:pPr>
              <a:lnSpc>
                <a:spcPct val="20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20110—2006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提供了对液压元件污染物</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清洁度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进行分析、评价的基本方法和准则</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JB/T 7858—2006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规定了液压元件清洁度评定方法及液压元件清洁度指标。</a:t>
            </a:r>
            <a:endParaRPr lang="zh-CN" altLang="en-US" sz="1600" dirty="0">
              <a:latin typeface="Times New Roman" panose="02020603050405020304" pitchFamily="18" charset="0"/>
              <a:ea typeface="黑体" panose="020106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2"/>
          <p:cNvSpPr>
            <a:spLocks noGrp="1" noRot="1"/>
          </p:cNvSpPr>
          <p:nvPr>
            <p:ph idx="1"/>
          </p:nvPr>
        </p:nvSpPr>
        <p:spPr>
          <a:xfrm>
            <a:off x="250825" y="692150"/>
            <a:ext cx="8858250" cy="720725"/>
          </a:xfrm>
        </p:spPr>
        <p:txBody>
          <a:bodyPr/>
          <a:lstStyle/>
          <a:p>
            <a:pPr marL="609600" indent="-609600">
              <a:buFont typeface="Wingdings" panose="05000000000000000000" pitchFamily="2" charset="2"/>
              <a:buNone/>
            </a:pPr>
            <a:r>
              <a:rPr lang="en-US" altLang="zh-CN" sz="2400" b="1">
                <a:solidFill>
                  <a:srgbClr val="CC0000"/>
                </a:solidFill>
              </a:rPr>
              <a:t>4. </a:t>
            </a:r>
            <a:r>
              <a:rPr lang="zh-CN" altLang="en-US" sz="2400" b="1">
                <a:solidFill>
                  <a:srgbClr val="CC0000"/>
                </a:solidFill>
              </a:rPr>
              <a:t>原动机驱动特性</a:t>
            </a:r>
            <a:r>
              <a:rPr lang="en-US" altLang="zh-CN" sz="2400" b="1">
                <a:solidFill>
                  <a:srgbClr val="CC0000"/>
                </a:solidFill>
              </a:rPr>
              <a:t>——</a:t>
            </a:r>
            <a:r>
              <a:rPr lang="zh-CN" altLang="en-US" sz="2400" b="1">
                <a:solidFill>
                  <a:srgbClr val="CC0000"/>
                </a:solidFill>
              </a:rPr>
              <a:t>负载特性    匹配，复杂运动的实现</a:t>
            </a:r>
            <a:endParaRPr lang="zh-CN" altLang="en-US" sz="2400" b="1">
              <a:solidFill>
                <a:srgbClr val="CC0000"/>
              </a:solidFill>
            </a:endParaRPr>
          </a:p>
        </p:txBody>
      </p:sp>
      <p:pic>
        <p:nvPicPr>
          <p:cNvPr id="8195" name="Picture 13" descr="内燃机特性"/>
          <p:cNvPicPr>
            <a:picLocks noChangeAspect="1" noChangeArrowheads="1"/>
          </p:cNvPicPr>
          <p:nvPr/>
        </p:nvPicPr>
        <p:blipFill>
          <a:blip r:embed="rId1">
            <a:extLst>
              <a:ext uri="{28A0092B-C50C-407E-A947-70E740481C1C}">
                <a14:useLocalDpi xmlns:a14="http://schemas.microsoft.com/office/drawing/2010/main" val="0"/>
              </a:ext>
            </a:extLst>
          </a:blip>
          <a:srcRect r="49744" b="26414"/>
          <a:stretch>
            <a:fillRect/>
          </a:stretch>
        </p:blipFill>
        <p:spPr bwMode="auto">
          <a:xfrm>
            <a:off x="611188" y="1684338"/>
            <a:ext cx="3816350" cy="3400425"/>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grpSp>
        <p:nvGrpSpPr>
          <p:cNvPr id="152590" name="Group 14"/>
          <p:cNvGrpSpPr/>
          <p:nvPr/>
        </p:nvGrpSpPr>
        <p:grpSpPr bwMode="auto">
          <a:xfrm>
            <a:off x="5003800" y="1684338"/>
            <a:ext cx="3744913" cy="3384550"/>
            <a:chOff x="0" y="2341"/>
            <a:chExt cx="2245" cy="1860"/>
          </a:xfrm>
        </p:grpSpPr>
        <p:sp>
          <p:nvSpPr>
            <p:cNvPr id="8200" name="Rectangle 15"/>
            <p:cNvSpPr>
              <a:spLocks noChangeArrowheads="1"/>
            </p:cNvSpPr>
            <p:nvPr/>
          </p:nvSpPr>
          <p:spPr bwMode="auto">
            <a:xfrm>
              <a:off x="0" y="2341"/>
              <a:ext cx="2245" cy="1860"/>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grpSp>
          <p:nvGrpSpPr>
            <p:cNvPr id="8201" name="Group 16"/>
            <p:cNvGrpSpPr/>
            <p:nvPr/>
          </p:nvGrpSpPr>
          <p:grpSpPr bwMode="auto">
            <a:xfrm>
              <a:off x="158" y="2387"/>
              <a:ext cx="2041" cy="1769"/>
              <a:chOff x="476" y="2387"/>
              <a:chExt cx="2041" cy="1769"/>
            </a:xfrm>
          </p:grpSpPr>
          <p:sp>
            <p:nvSpPr>
              <p:cNvPr id="8202" name="Line 17"/>
              <p:cNvSpPr>
                <a:spLocks noChangeShapeType="1"/>
              </p:cNvSpPr>
              <p:nvPr/>
            </p:nvSpPr>
            <p:spPr bwMode="auto">
              <a:xfrm>
                <a:off x="2336" y="2659"/>
                <a:ext cx="0" cy="149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3" name="Line 18"/>
              <p:cNvSpPr>
                <a:spLocks noChangeShapeType="1"/>
              </p:cNvSpPr>
              <p:nvPr/>
            </p:nvSpPr>
            <p:spPr bwMode="auto">
              <a:xfrm>
                <a:off x="2109" y="2976"/>
                <a:ext cx="227" cy="908"/>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4" name="Line 19"/>
              <p:cNvSpPr>
                <a:spLocks noChangeShapeType="1"/>
              </p:cNvSpPr>
              <p:nvPr/>
            </p:nvSpPr>
            <p:spPr bwMode="auto">
              <a:xfrm>
                <a:off x="2109" y="2659"/>
                <a:ext cx="0" cy="1451"/>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5" name="Line 20"/>
              <p:cNvSpPr>
                <a:spLocks noChangeShapeType="1"/>
              </p:cNvSpPr>
              <p:nvPr/>
            </p:nvSpPr>
            <p:spPr bwMode="auto">
              <a:xfrm>
                <a:off x="748" y="2387"/>
                <a:ext cx="0" cy="17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6" name="Line 21"/>
              <p:cNvSpPr>
                <a:spLocks noChangeShapeType="1"/>
              </p:cNvSpPr>
              <p:nvPr/>
            </p:nvSpPr>
            <p:spPr bwMode="auto">
              <a:xfrm>
                <a:off x="567" y="3884"/>
                <a:ext cx="195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07" name="Text Box 22"/>
              <p:cNvSpPr txBox="1">
                <a:spLocks noChangeArrowheads="1"/>
              </p:cNvSpPr>
              <p:nvPr/>
            </p:nvSpPr>
            <p:spPr bwMode="auto">
              <a:xfrm>
                <a:off x="521" y="2387"/>
                <a:ext cx="181" cy="20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F</a:t>
                </a:r>
                <a:endParaRPr lang="en-US" altLang="zh-CN" sz="1800">
                  <a:latin typeface="Arial" panose="020B0604020202020204" pitchFamily="34" charset="0"/>
                </a:endParaRPr>
              </a:p>
            </p:txBody>
          </p:sp>
          <p:sp>
            <p:nvSpPr>
              <p:cNvPr id="8208" name="Text Box 23"/>
              <p:cNvSpPr txBox="1">
                <a:spLocks noChangeArrowheads="1"/>
              </p:cNvSpPr>
              <p:nvPr/>
            </p:nvSpPr>
            <p:spPr bwMode="auto">
              <a:xfrm>
                <a:off x="2290" y="3884"/>
                <a:ext cx="181"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sp>
            <p:nvSpPr>
              <p:cNvPr id="8209" name="Line 24"/>
              <p:cNvSpPr>
                <a:spLocks noChangeShapeType="1"/>
              </p:cNvSpPr>
              <p:nvPr/>
            </p:nvSpPr>
            <p:spPr bwMode="auto">
              <a:xfrm>
                <a:off x="748" y="2659"/>
                <a:ext cx="91"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0" name="Line 25"/>
              <p:cNvSpPr>
                <a:spLocks noChangeShapeType="1"/>
              </p:cNvSpPr>
              <p:nvPr/>
            </p:nvSpPr>
            <p:spPr bwMode="auto">
              <a:xfrm>
                <a:off x="839" y="2659"/>
                <a:ext cx="0" cy="91"/>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1" name="Line 26"/>
              <p:cNvSpPr>
                <a:spLocks noChangeShapeType="1"/>
              </p:cNvSpPr>
              <p:nvPr/>
            </p:nvSpPr>
            <p:spPr bwMode="auto">
              <a:xfrm>
                <a:off x="839" y="2750"/>
                <a:ext cx="227"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2" name="Line 27"/>
              <p:cNvSpPr>
                <a:spLocks noChangeShapeType="1"/>
              </p:cNvSpPr>
              <p:nvPr/>
            </p:nvSpPr>
            <p:spPr bwMode="auto">
              <a:xfrm>
                <a:off x="1066" y="2750"/>
                <a:ext cx="0" cy="725"/>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3" name="Line 28"/>
              <p:cNvSpPr>
                <a:spLocks noChangeShapeType="1"/>
              </p:cNvSpPr>
              <p:nvPr/>
            </p:nvSpPr>
            <p:spPr bwMode="auto">
              <a:xfrm>
                <a:off x="1066" y="3475"/>
                <a:ext cx="1043"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4" name="Line 29"/>
              <p:cNvSpPr>
                <a:spLocks noChangeShapeType="1"/>
              </p:cNvSpPr>
              <p:nvPr/>
            </p:nvSpPr>
            <p:spPr bwMode="auto">
              <a:xfrm>
                <a:off x="2109" y="3475"/>
                <a:ext cx="0" cy="681"/>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5" name="Line 30"/>
              <p:cNvSpPr>
                <a:spLocks noChangeShapeType="1"/>
              </p:cNvSpPr>
              <p:nvPr/>
            </p:nvSpPr>
            <p:spPr bwMode="auto">
              <a:xfrm flipV="1">
                <a:off x="2109" y="4156"/>
                <a:ext cx="227" cy="0"/>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6" name="Line 31"/>
              <p:cNvSpPr>
                <a:spLocks noChangeShapeType="1"/>
              </p:cNvSpPr>
              <p:nvPr/>
            </p:nvSpPr>
            <p:spPr bwMode="auto">
              <a:xfrm>
                <a:off x="2336" y="3884"/>
                <a:ext cx="0" cy="272"/>
              </a:xfrm>
              <a:prstGeom prst="line">
                <a:avLst/>
              </a:prstGeom>
              <a:noFill/>
              <a:ln w="38100">
                <a:solidFill>
                  <a:srgbClr val="CC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7" name="Line 32"/>
              <p:cNvSpPr>
                <a:spLocks noChangeShapeType="1"/>
              </p:cNvSpPr>
              <p:nvPr/>
            </p:nvSpPr>
            <p:spPr bwMode="auto">
              <a:xfrm>
                <a:off x="839" y="2659"/>
                <a:ext cx="0" cy="140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8" name="Line 33"/>
              <p:cNvSpPr>
                <a:spLocks noChangeShapeType="1"/>
              </p:cNvSpPr>
              <p:nvPr/>
            </p:nvSpPr>
            <p:spPr bwMode="auto">
              <a:xfrm>
                <a:off x="1066" y="3339"/>
                <a:ext cx="0" cy="726"/>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19" name="Line 34"/>
              <p:cNvSpPr>
                <a:spLocks noChangeShapeType="1"/>
              </p:cNvSpPr>
              <p:nvPr/>
            </p:nvSpPr>
            <p:spPr bwMode="auto">
              <a:xfrm flipV="1">
                <a:off x="748" y="3521"/>
                <a:ext cx="91" cy="363"/>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0" name="Line 35"/>
              <p:cNvSpPr>
                <a:spLocks noChangeShapeType="1"/>
              </p:cNvSpPr>
              <p:nvPr/>
            </p:nvSpPr>
            <p:spPr bwMode="auto">
              <a:xfrm flipV="1">
                <a:off x="839" y="2976"/>
                <a:ext cx="227" cy="545"/>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1" name="Line 36"/>
              <p:cNvSpPr>
                <a:spLocks noChangeShapeType="1"/>
              </p:cNvSpPr>
              <p:nvPr/>
            </p:nvSpPr>
            <p:spPr bwMode="auto">
              <a:xfrm>
                <a:off x="1066" y="2976"/>
                <a:ext cx="1043" cy="0"/>
              </a:xfrm>
              <a:prstGeom prst="line">
                <a:avLst/>
              </a:prstGeom>
              <a:noFill/>
              <a:ln w="3810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22" name="Text Box 37"/>
              <p:cNvSpPr txBox="1">
                <a:spLocks noChangeArrowheads="1"/>
              </p:cNvSpPr>
              <p:nvPr/>
            </p:nvSpPr>
            <p:spPr bwMode="auto">
              <a:xfrm>
                <a:off x="476" y="3884"/>
                <a:ext cx="272" cy="20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0</a:t>
                </a:r>
                <a:endParaRPr lang="en-US" altLang="zh-CN" sz="1800">
                  <a:latin typeface="Arial" panose="020B0604020202020204" pitchFamily="34" charset="0"/>
                </a:endParaRPr>
              </a:p>
            </p:txBody>
          </p:sp>
        </p:grpSp>
      </p:grpSp>
      <p:sp>
        <p:nvSpPr>
          <p:cNvPr id="8197" name="AutoShape 38"/>
          <p:cNvSpPr>
            <a:spLocks noChangeArrowheads="1"/>
          </p:cNvSpPr>
          <p:nvPr/>
        </p:nvSpPr>
        <p:spPr bwMode="auto">
          <a:xfrm>
            <a:off x="4500563" y="2835275"/>
            <a:ext cx="431800" cy="1081088"/>
          </a:xfrm>
          <a:prstGeom prst="flowChartOr">
            <a:avLst/>
          </a:prstGeom>
          <a:solidFill>
            <a:schemeClr val="accent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30" name="Freeform 49"/>
          <p:cNvSpPr/>
          <p:nvPr/>
        </p:nvSpPr>
        <p:spPr bwMode="auto">
          <a:xfrm>
            <a:off x="1344613" y="3276600"/>
            <a:ext cx="2232025" cy="1111250"/>
          </a:xfrm>
          <a:custGeom>
            <a:avLst/>
            <a:gdLst>
              <a:gd name="T0" fmla="*/ 0 w 2177"/>
              <a:gd name="T1" fmla="*/ 0 h 1225"/>
              <a:gd name="T2" fmla="*/ 2147483646 w 2177"/>
              <a:gd name="T3" fmla="*/ 2147483646 h 1225"/>
              <a:gd name="T4" fmla="*/ 2147483646 w 2177"/>
              <a:gd name="T5" fmla="*/ 2147483646 h 1225"/>
              <a:gd name="T6" fmla="*/ 2147483646 w 2177"/>
              <a:gd name="T7" fmla="*/ 2147483646 h 1225"/>
              <a:gd name="T8" fmla="*/ 2147483646 w 2177"/>
              <a:gd name="T9" fmla="*/ 2147483646 h 1225"/>
              <a:gd name="T10" fmla="*/ 2147483646 w 2177"/>
              <a:gd name="T11" fmla="*/ 2147483646 h 1225"/>
              <a:gd name="T12" fmla="*/ 2147483646 w 2177"/>
              <a:gd name="T13" fmla="*/ 2147483646 h 1225"/>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177" h="1225">
                <a:moveTo>
                  <a:pt x="0" y="0"/>
                </a:moveTo>
                <a:cubicBezTo>
                  <a:pt x="87" y="11"/>
                  <a:pt x="174" y="22"/>
                  <a:pt x="272" y="45"/>
                </a:cubicBezTo>
                <a:cubicBezTo>
                  <a:pt x="370" y="68"/>
                  <a:pt x="430" y="83"/>
                  <a:pt x="589" y="136"/>
                </a:cubicBezTo>
                <a:cubicBezTo>
                  <a:pt x="748" y="189"/>
                  <a:pt x="1050" y="287"/>
                  <a:pt x="1224" y="363"/>
                </a:cubicBezTo>
                <a:cubicBezTo>
                  <a:pt x="1398" y="439"/>
                  <a:pt x="1512" y="506"/>
                  <a:pt x="1633" y="589"/>
                </a:cubicBezTo>
                <a:cubicBezTo>
                  <a:pt x="1754" y="672"/>
                  <a:pt x="1859" y="756"/>
                  <a:pt x="1950" y="862"/>
                </a:cubicBezTo>
                <a:cubicBezTo>
                  <a:pt x="2041" y="968"/>
                  <a:pt x="2139" y="1157"/>
                  <a:pt x="2177" y="1225"/>
                </a:cubicBezTo>
              </a:path>
            </a:pathLst>
          </a:custGeom>
          <a:noFill/>
          <a:ln w="38100" cmpd="sng">
            <a:solidFill>
              <a:srgbClr val="FF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19201" r="24800" b="17800"/>
          <a:stretch>
            <a:fillRect/>
          </a:stretch>
        </p:blipFill>
        <p:spPr>
          <a:xfrm>
            <a:off x="540521" y="1547249"/>
            <a:ext cx="7552553" cy="4998013"/>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sp>
        <p:nvSpPr>
          <p:cNvPr id="10" name="矩形 9"/>
          <p:cNvSpPr/>
          <p:nvPr/>
        </p:nvSpPr>
        <p:spPr>
          <a:xfrm>
            <a:off x="755576" y="1488869"/>
            <a:ext cx="8208912" cy="999697"/>
          </a:xfrm>
          <a:prstGeom prst="rect">
            <a:avLst/>
          </a:prstGeom>
        </p:spPr>
        <p:txBody>
          <a:bodyPr wrap="square">
            <a:spAutoFit/>
          </a:bodyPr>
          <a:lstStyle/>
          <a:p>
            <a:pPr>
              <a:lnSpc>
                <a:spcPct val="200000"/>
              </a:lnSpc>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GB/T 20110—2006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提供了对液压元件污染物</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清洁度</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进行分析、评价的基本方法和准则</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JB/T 7858—2006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规定了液压元件清洁度评定方法及液压元件清洁度指标。</a:t>
            </a:r>
            <a:endParaRPr lang="zh-CN" altLang="en-US" sz="1600" dirty="0">
              <a:latin typeface="Times New Roman" panose="02020603050405020304" pitchFamily="18" charset="0"/>
              <a:ea typeface="黑体" panose="02010609060101010101" pitchFamily="49" charset="-122"/>
            </a:endParaRPr>
          </a:p>
        </p:txBody>
      </p:sp>
      <p:sp>
        <p:nvSpPr>
          <p:cNvPr id="6" name="矩形 5"/>
          <p:cNvSpPr/>
          <p:nvPr/>
        </p:nvSpPr>
        <p:spPr>
          <a:xfrm>
            <a:off x="457200" y="2921591"/>
            <a:ext cx="4232249" cy="314638"/>
          </a:xfrm>
          <a:prstGeom prst="rect">
            <a:avLst/>
          </a:prstGeom>
        </p:spPr>
        <p:txBody>
          <a:bodyPr wrap="none">
            <a:spAutoFit/>
          </a:bodyPr>
          <a:lstStyle/>
          <a:p>
            <a:pPr indent="266700">
              <a:lnSpc>
                <a:spcPts val="1575"/>
              </a:lnSpc>
              <a:spcAft>
                <a:spcPts val="0"/>
              </a:spcAft>
            </a:pP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控制液压液污染</a:t>
            </a:r>
            <a:r>
              <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的常用措施</a:t>
            </a:r>
            <a:r>
              <a:rPr lang="en-US"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矩形 6"/>
          <p:cNvSpPr/>
          <p:nvPr/>
        </p:nvSpPr>
        <p:spPr>
          <a:xfrm>
            <a:off x="748522" y="3338611"/>
            <a:ext cx="4461861"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严格清洗元件和系统。</a:t>
            </a:r>
            <a:endParaRPr lang="zh-CN" altLang="en-US" sz="4000" dirty="0">
              <a:latin typeface="Times New Roman" panose="02020603050405020304" pitchFamily="18" charset="0"/>
              <a:ea typeface="黑体" panose="02010609060101010101" pitchFamily="49" charset="-122"/>
            </a:endParaRPr>
          </a:p>
        </p:txBody>
      </p:sp>
      <p:sp>
        <p:nvSpPr>
          <p:cNvPr id="11" name="矩形 10"/>
          <p:cNvSpPr/>
          <p:nvPr/>
        </p:nvSpPr>
        <p:spPr>
          <a:xfrm>
            <a:off x="748522" y="3833598"/>
            <a:ext cx="7855926" cy="707886"/>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防止污染物从外界侵入。须经过过滤器注入系统。油箱呼吸孔上装设空气过滤器</a:t>
            </a: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液压缸活塞杆端部应装防尘密封。</a:t>
            </a:r>
            <a:endParaRPr lang="zh-CN" altLang="en-US" sz="4000" dirty="0">
              <a:latin typeface="Times New Roman" panose="02020603050405020304" pitchFamily="18" charset="0"/>
              <a:ea typeface="黑体" panose="02010609060101010101" pitchFamily="49" charset="-122"/>
            </a:endParaRPr>
          </a:p>
        </p:txBody>
      </p:sp>
      <p:sp>
        <p:nvSpPr>
          <p:cNvPr id="12" name="矩形 11"/>
          <p:cNvSpPr/>
          <p:nvPr/>
        </p:nvSpPr>
        <p:spPr>
          <a:xfrm>
            <a:off x="748522" y="4636361"/>
            <a:ext cx="3751470"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采用高性能的过滤器。</a:t>
            </a:r>
            <a:endParaRPr lang="zh-CN" altLang="en-US" sz="2000" dirty="0">
              <a:latin typeface="Times New Roman" panose="02020603050405020304" pitchFamily="18" charset="0"/>
              <a:ea typeface="黑体" panose="02010609060101010101" pitchFamily="49" charset="-122"/>
            </a:endParaRPr>
          </a:p>
        </p:txBody>
      </p:sp>
      <p:sp>
        <p:nvSpPr>
          <p:cNvPr id="13" name="矩形 12"/>
          <p:cNvSpPr/>
          <p:nvPr/>
        </p:nvSpPr>
        <p:spPr>
          <a:xfrm>
            <a:off x="748522" y="5131348"/>
            <a:ext cx="7652154"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控制液压液的温度。</a:t>
            </a:r>
            <a:endParaRPr lang="zh-CN" altLang="en-US" sz="2000" dirty="0">
              <a:latin typeface="Times New Roman" panose="02020603050405020304" pitchFamily="18" charset="0"/>
              <a:ea typeface="黑体" panose="02010609060101010101" pitchFamily="49" charset="-122"/>
            </a:endParaRPr>
          </a:p>
        </p:txBody>
      </p:sp>
      <p:sp>
        <p:nvSpPr>
          <p:cNvPr id="14" name="矩形 13"/>
          <p:cNvSpPr/>
          <p:nvPr/>
        </p:nvSpPr>
        <p:spPr>
          <a:xfrm>
            <a:off x="748522" y="5626335"/>
            <a:ext cx="8352928"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保持系统所有部位良好的密封性。</a:t>
            </a:r>
            <a:endParaRPr lang="zh-CN" altLang="en-US" sz="2000" dirty="0">
              <a:latin typeface="Times New Roman" panose="02020603050405020304" pitchFamily="18" charset="0"/>
              <a:ea typeface="黑体" panose="02010609060101010101" pitchFamily="49" charset="-122"/>
            </a:endParaRPr>
          </a:p>
        </p:txBody>
      </p:sp>
      <p:sp>
        <p:nvSpPr>
          <p:cNvPr id="15" name="矩形 14"/>
          <p:cNvSpPr/>
          <p:nvPr/>
        </p:nvSpPr>
        <p:spPr>
          <a:xfrm>
            <a:off x="748522" y="6121320"/>
            <a:ext cx="8240885" cy="400110"/>
          </a:xfrm>
          <a:prstGeom prst="rect">
            <a:avLst/>
          </a:prstGeom>
        </p:spPr>
        <p:txBody>
          <a:bodyPr wrap="square">
            <a:spAutoFit/>
          </a:bodyPr>
          <a:lstStyle/>
          <a:p>
            <a:pPr marL="342900" indent="-342900">
              <a:buFont typeface="Wingdings" panose="05000000000000000000" pitchFamily="2" charset="2"/>
              <a:buChar char="Ø"/>
            </a:pP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定期检查和更换液压液并形成制度。</a:t>
            </a:r>
            <a:endParaRPr lang="zh-CN" altLang="en-US" sz="2000" dirty="0">
              <a:latin typeface="Times New Roman" panose="02020603050405020304" pitchFamily="18" charset="0"/>
              <a:ea typeface="黑体" panose="02010609060101010101" pitchFamily="49"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a:solidFill>
                  <a:srgbClr val="CC0000"/>
                </a:solidFill>
              </a:rPr>
              <a:t>第二节 液压液的污染及其控制</a:t>
            </a:r>
            <a:endParaRPr lang="zh-CN" altLang="en-US" b="1">
              <a:solidFill>
                <a:srgbClr val="CC0000"/>
              </a:solidFill>
            </a:endParaRPr>
          </a:p>
        </p:txBody>
      </p:sp>
      <p:sp>
        <p:nvSpPr>
          <p:cNvPr id="8" name="文本框 19"/>
          <p:cNvSpPr txBox="1">
            <a:spLocks noChangeArrowheads="1"/>
          </p:cNvSpPr>
          <p:nvPr/>
        </p:nvSpPr>
        <p:spPr bwMode="auto">
          <a:xfrm>
            <a:off x="457200" y="98072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rPr>
              <a:t>五、液压液的污染控制</a:t>
            </a:r>
            <a:endParaRPr lang="zh-CN" altLang="en-US" sz="24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21651" t="31800" r="22438" b="6601"/>
          <a:stretch>
            <a:fillRect/>
          </a:stretch>
        </p:blipFill>
        <p:spPr>
          <a:xfrm>
            <a:off x="611559" y="1700808"/>
            <a:ext cx="7817187" cy="4844454"/>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文本框 3"/>
          <p:cNvSpPr txBox="1">
            <a:spLocks noChangeArrowheads="1"/>
          </p:cNvSpPr>
          <p:nvPr/>
        </p:nvSpPr>
        <p:spPr bwMode="auto">
          <a:xfrm>
            <a:off x="457200" y="312738"/>
            <a:ext cx="7635875"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buFont typeface="Wingdings" panose="05000000000000000000" pitchFamily="2" charset="2"/>
              <a:buNone/>
            </a:pPr>
            <a:r>
              <a:rPr lang="zh-CN" altLang="en-US" b="1" dirty="0">
                <a:solidFill>
                  <a:srgbClr val="CC0000"/>
                </a:solidFill>
              </a:rPr>
              <a:t>第二章作业</a:t>
            </a:r>
            <a:endParaRPr lang="zh-CN" altLang="en-US" b="1" dirty="0">
              <a:solidFill>
                <a:srgbClr val="CC0000"/>
              </a:solidFill>
            </a:endParaRPr>
          </a:p>
        </p:txBody>
      </p:sp>
      <p:sp>
        <p:nvSpPr>
          <p:cNvPr id="16" name="矩形 15"/>
          <p:cNvSpPr/>
          <p:nvPr/>
        </p:nvSpPr>
        <p:spPr>
          <a:xfrm>
            <a:off x="582390" y="918347"/>
            <a:ext cx="7385494" cy="1418915"/>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2-3</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某液压液在大气压下的体积是</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50×10</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当压力升高后</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其体积减少到</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49.9×10</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t>
            </a:r>
            <a:r>
              <a:rPr lang="en-US" altLang="zh-CN" sz="2000" baseline="30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取液压液的体积模量</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=700.0MPa</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试求压力升高值。</a:t>
            </a:r>
            <a:endParaRPr lang="zh-CN" altLang="en-US" sz="2000" dirty="0">
              <a:latin typeface="Times New Roman" panose="02020603050405020304" pitchFamily="18" charset="0"/>
              <a:ea typeface="黑体" panose="02010609060101010101" pitchFamily="49" charset="-122"/>
            </a:endParaRPr>
          </a:p>
        </p:txBody>
      </p:sp>
      <p:sp>
        <p:nvSpPr>
          <p:cNvPr id="17" name="矩形 16"/>
          <p:cNvSpPr/>
          <p:nvPr/>
        </p:nvSpPr>
        <p:spPr>
          <a:xfrm>
            <a:off x="582389" y="2406714"/>
            <a:ext cx="7510685" cy="1880579"/>
          </a:xfrm>
          <a:prstGeom prst="rect">
            <a:avLst/>
          </a:prstGeom>
        </p:spPr>
        <p:txBody>
          <a:bodyPr wrap="square">
            <a:spAutoFit/>
          </a:bodyPr>
          <a:lstStyle/>
          <a:p>
            <a:pPr>
              <a:lnSpc>
                <a:spcPct val="150000"/>
              </a:lnSpc>
            </a:pP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如图</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所示一液压缸</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其缸筒内径</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D=120mm</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活塞直径</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d=119.6mm</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活塞长度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L=140mm</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若油的动力粘度</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μ=0.065Pa·s</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活塞回程要求的稳定速度为</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v=0.5m/s</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试求不计油液压力时拉回活塞所需的力</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8" name="2T5.EPS"/>
          <p:cNvPicPr/>
          <p:nvPr/>
        </p:nvPicPr>
        <p:blipFill>
          <a:blip r:embed="rId1"/>
          <a:stretch>
            <a:fillRect/>
          </a:stretch>
        </p:blipFill>
        <p:spPr>
          <a:xfrm>
            <a:off x="2874126" y="4221088"/>
            <a:ext cx="2549698" cy="1378154"/>
          </a:xfrm>
          <a:prstGeom prst="rect">
            <a:avLst/>
          </a:prstGeom>
        </p:spPr>
      </p:pic>
      <p:sp>
        <p:nvSpPr>
          <p:cNvPr id="19" name="矩形 18"/>
          <p:cNvSpPr/>
          <p:nvPr/>
        </p:nvSpPr>
        <p:spPr>
          <a:xfrm>
            <a:off x="3284636" y="5668694"/>
            <a:ext cx="864339" cy="215444"/>
          </a:xfrm>
          <a:prstGeom prst="rect">
            <a:avLst/>
          </a:prstGeom>
        </p:spPr>
        <p:txBody>
          <a:bodyPr wrap="none">
            <a:spAutoFit/>
          </a:bodyPr>
          <a:lstStyle/>
          <a:p>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题</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2-5</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endParaRPr lang="zh-CN" altLang="en-US" sz="800" dirty="0">
              <a:latin typeface="Times New Roman" panose="02020603050405020304" pitchFamily="18" charset="0"/>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ext Box 30"/>
          <p:cNvSpPr txBox="1">
            <a:spLocks noChangeArrowheads="1"/>
          </p:cNvSpPr>
          <p:nvPr/>
        </p:nvSpPr>
        <p:spPr bwMode="auto">
          <a:xfrm>
            <a:off x="463550" y="1125538"/>
            <a:ext cx="6553200" cy="3754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 typeface="Wingdings" panose="05000000000000000000" pitchFamily="2" charset="2"/>
              <a:buNone/>
            </a:pPr>
            <a:r>
              <a:rPr lang="en-US" altLang="zh-CN" sz="2800" b="1">
                <a:latin typeface="Arial" panose="020B0604020202020204" pitchFamily="34" charset="0"/>
              </a:rPr>
              <a:t>  </a:t>
            </a:r>
            <a:r>
              <a:rPr lang="zh-CN" altLang="en-US" sz="2800" b="1">
                <a:latin typeface="Arial" panose="020B0604020202020204" pitchFamily="34" charset="0"/>
              </a:rPr>
              <a:t>改变原动机特性</a:t>
            </a:r>
            <a:endParaRPr lang="zh-CN" altLang="en-US" sz="2800" b="1">
              <a:latin typeface="Arial" panose="020B0604020202020204" pitchFamily="34" charset="0"/>
            </a:endParaRPr>
          </a:p>
          <a:p>
            <a:pPr eaLnBrk="1" hangingPunct="1">
              <a:spcBef>
                <a:spcPct val="50000"/>
              </a:spcBef>
              <a:buFont typeface="Wingdings" panose="05000000000000000000" pitchFamily="2" charset="2"/>
              <a:buChar char="Ø"/>
            </a:pPr>
            <a:r>
              <a:rPr lang="zh-CN" altLang="en-US" sz="2800" b="1">
                <a:latin typeface="Arial" panose="020B0604020202020204" pitchFamily="34" charset="0"/>
              </a:rPr>
              <a:t>  机械传动</a:t>
            </a:r>
            <a:r>
              <a:rPr lang="en-US" altLang="zh-CN" sz="2800" b="1">
                <a:latin typeface="Arial" panose="020B0604020202020204" pitchFamily="34" charset="0"/>
              </a:rPr>
              <a:t>——</a:t>
            </a:r>
            <a:r>
              <a:rPr lang="zh-CN" altLang="en-US" sz="2800" b="1">
                <a:latin typeface="Arial" panose="020B0604020202020204" pitchFamily="34" charset="0"/>
              </a:rPr>
              <a:t>离合器＋飞轮</a:t>
            </a:r>
            <a:endParaRPr lang="zh-CN" altLang="en-US" sz="2800" b="1">
              <a:latin typeface="Arial" panose="020B0604020202020204" pitchFamily="34" charset="0"/>
            </a:endParaRPr>
          </a:p>
          <a:p>
            <a:pPr eaLnBrk="1" hangingPunct="1">
              <a:spcBef>
                <a:spcPct val="50000"/>
              </a:spcBef>
              <a:buFont typeface="Wingdings" panose="05000000000000000000" pitchFamily="2" charset="2"/>
              <a:buChar char="Ø"/>
            </a:pPr>
            <a:r>
              <a:rPr lang="zh-CN" altLang="en-US" sz="2800" b="1">
                <a:latin typeface="Arial" panose="020B0604020202020204" pitchFamily="34" charset="0"/>
              </a:rPr>
              <a:t>  流体传动</a:t>
            </a:r>
            <a:r>
              <a:rPr lang="en-US" altLang="zh-CN" sz="2800" b="1">
                <a:latin typeface="Arial" panose="020B0604020202020204" pitchFamily="34" charset="0"/>
              </a:rPr>
              <a:t>—— </a:t>
            </a:r>
            <a:r>
              <a:rPr lang="zh-CN" altLang="en-US" sz="2800" b="1">
                <a:latin typeface="Arial" panose="020B0604020202020204" pitchFamily="34" charset="0"/>
              </a:rPr>
              <a:t>液力传动</a:t>
            </a:r>
            <a:endParaRPr lang="zh-CN" altLang="en-US" sz="2800" b="1">
              <a:latin typeface="Arial" panose="020B0604020202020204" pitchFamily="34" charset="0"/>
            </a:endParaRPr>
          </a:p>
          <a:p>
            <a:pPr eaLnBrk="1" hangingPunct="1">
              <a:spcBef>
                <a:spcPct val="50000"/>
              </a:spcBef>
              <a:buFont typeface="Wingdings" panose="05000000000000000000" pitchFamily="2" charset="2"/>
              <a:buNone/>
            </a:pPr>
            <a:r>
              <a:rPr lang="zh-CN" altLang="en-US" sz="2800" b="1">
                <a:latin typeface="Arial" panose="020B0604020202020204" pitchFamily="34" charset="0"/>
              </a:rPr>
              <a:t>                            </a:t>
            </a:r>
            <a:r>
              <a:rPr lang="zh-CN" altLang="en-US" sz="2800" b="1">
                <a:solidFill>
                  <a:srgbClr val="FF0000"/>
                </a:solidFill>
                <a:latin typeface="Arial" panose="020B0604020202020204" pitchFamily="34" charset="0"/>
              </a:rPr>
              <a:t>液压传动</a:t>
            </a:r>
            <a:endParaRPr lang="en-US" altLang="zh-CN" sz="2800" b="1">
              <a:solidFill>
                <a:srgbClr val="FF0000"/>
              </a:solidFill>
              <a:latin typeface="Arial" panose="020B0604020202020204" pitchFamily="34" charset="0"/>
            </a:endParaRPr>
          </a:p>
          <a:p>
            <a:pPr eaLnBrk="1" hangingPunct="1">
              <a:spcBef>
                <a:spcPct val="50000"/>
              </a:spcBef>
              <a:buFont typeface="Wingdings" panose="05000000000000000000" pitchFamily="2" charset="2"/>
              <a:buNone/>
            </a:pPr>
            <a:r>
              <a:rPr lang="zh-CN" altLang="en-US" sz="2800" b="1">
                <a:latin typeface="Arial" panose="020B0604020202020204" pitchFamily="34" charset="0"/>
              </a:rPr>
              <a:t>                            液粘传动</a:t>
            </a:r>
            <a:endParaRPr lang="zh-CN" altLang="en-US" sz="2800" b="1">
              <a:latin typeface="Arial" panose="020B0604020202020204" pitchFamily="34" charset="0"/>
            </a:endParaRPr>
          </a:p>
          <a:p>
            <a:pPr eaLnBrk="1" hangingPunct="1">
              <a:spcBef>
                <a:spcPct val="50000"/>
              </a:spcBef>
              <a:buFont typeface="Wingdings" panose="05000000000000000000" pitchFamily="2" charset="2"/>
              <a:buNone/>
            </a:pPr>
            <a:r>
              <a:rPr lang="zh-CN" altLang="en-US" sz="2800" b="1">
                <a:latin typeface="Arial" panose="020B0604020202020204" pitchFamily="34" charset="0"/>
              </a:rPr>
              <a:t>                            气体传动</a:t>
            </a:r>
            <a:endParaRPr lang="zh-CN" altLang="en-US" sz="2800" b="1">
              <a:latin typeface="Arial" panose="020B0604020202020204" pitchFamily="34" charset="0"/>
            </a:endParaRPr>
          </a:p>
        </p:txBody>
      </p:sp>
      <p:pic>
        <p:nvPicPr>
          <p:cNvPr id="9219" name="Picture 31" descr="离合器"/>
          <p:cNvPicPr>
            <a:picLocks noChangeAspect="1" noChangeArrowheads="1"/>
          </p:cNvPicPr>
          <p:nvPr/>
        </p:nvPicPr>
        <p:blipFill>
          <a:blip r:embed="rId1">
            <a:extLst>
              <a:ext uri="{28A0092B-C50C-407E-A947-70E740481C1C}">
                <a14:useLocalDpi xmlns:a14="http://schemas.microsoft.com/office/drawing/2010/main" val="0"/>
              </a:ext>
            </a:extLst>
          </a:blip>
          <a:srcRect l="15649" r="2570"/>
          <a:stretch>
            <a:fillRect/>
          </a:stretch>
        </p:blipFill>
        <p:spPr bwMode="auto">
          <a:xfrm>
            <a:off x="5508625" y="1484313"/>
            <a:ext cx="3384550" cy="4465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 Box 33"/>
          <p:cNvSpPr txBox="1">
            <a:spLocks noChangeArrowheads="1"/>
          </p:cNvSpPr>
          <p:nvPr/>
        </p:nvSpPr>
        <p:spPr bwMode="auto">
          <a:xfrm>
            <a:off x="684213" y="5229225"/>
            <a:ext cx="18716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800" b="1">
                <a:solidFill>
                  <a:srgbClr val="FF3300"/>
                </a:solidFill>
                <a:latin typeface="Arial" panose="020B0604020202020204" pitchFamily="34" charset="0"/>
              </a:rPr>
              <a:t>复杂运动</a:t>
            </a:r>
            <a:endParaRPr lang="zh-CN" altLang="en-US" sz="2800" b="1">
              <a:solidFill>
                <a:srgbClr val="FF3300"/>
              </a:solidFill>
              <a:latin typeface="Arial" panose="020B0604020202020204" pitchFamily="34" charset="0"/>
            </a:endParaRPr>
          </a:p>
        </p:txBody>
      </p:sp>
      <p:sp>
        <p:nvSpPr>
          <p:cNvPr id="9221" name="AutoShape 34"/>
          <p:cNvSpPr/>
          <p:nvPr/>
        </p:nvSpPr>
        <p:spPr bwMode="auto">
          <a:xfrm>
            <a:off x="2484438" y="5013325"/>
            <a:ext cx="215900" cy="936625"/>
          </a:xfrm>
          <a:prstGeom prst="leftBrace">
            <a:avLst>
              <a:gd name="adj1" fmla="val 36152"/>
              <a:gd name="adj2" fmla="val 50000"/>
            </a:avLst>
          </a:prstGeom>
          <a:noFill/>
          <a:ln w="38100">
            <a:solidFill>
              <a:schemeClr val="tx2"/>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222" name="Text Box 35"/>
          <p:cNvSpPr txBox="1">
            <a:spLocks noChangeArrowheads="1"/>
          </p:cNvSpPr>
          <p:nvPr/>
        </p:nvSpPr>
        <p:spPr bwMode="auto">
          <a:xfrm>
            <a:off x="2843213" y="4868863"/>
            <a:ext cx="2520950"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a:latin typeface="Arial" panose="020B0604020202020204" pitchFamily="34" charset="0"/>
              </a:rPr>
              <a:t>运动形式转换</a:t>
            </a:r>
            <a:endParaRPr lang="zh-CN" altLang="en-US" sz="2000" b="1">
              <a:latin typeface="Arial" panose="020B0604020202020204" pitchFamily="34" charset="0"/>
            </a:endParaRPr>
          </a:p>
          <a:p>
            <a:pPr eaLnBrk="1" hangingPunct="1">
              <a:spcBef>
                <a:spcPct val="50000"/>
              </a:spcBef>
              <a:buFontTx/>
              <a:buNone/>
            </a:pPr>
            <a:r>
              <a:rPr lang="zh-CN" altLang="en-US" sz="2000" b="1">
                <a:latin typeface="Arial" panose="020B0604020202020204" pitchFamily="34" charset="0"/>
              </a:rPr>
              <a:t>远距离动力传递</a:t>
            </a:r>
            <a:endParaRPr lang="zh-CN" altLang="en-US" sz="2000" b="1">
              <a:latin typeface="Arial" panose="020B0604020202020204" pitchFamily="34" charset="0"/>
            </a:endParaRPr>
          </a:p>
          <a:p>
            <a:pPr eaLnBrk="1" hangingPunct="1">
              <a:spcBef>
                <a:spcPct val="50000"/>
              </a:spcBef>
              <a:buFontTx/>
              <a:buNone/>
            </a:pPr>
            <a:r>
              <a:rPr lang="zh-CN" altLang="en-US" sz="2000" b="1">
                <a:latin typeface="Arial" panose="020B0604020202020204" pitchFamily="34" charset="0"/>
              </a:rPr>
              <a:t>运动控制</a:t>
            </a:r>
            <a:endParaRPr lang="zh-CN" altLang="en-US" sz="2000" b="1">
              <a:latin typeface="Arial" panose="020B0604020202020204" pitchFamily="34" charset="0"/>
            </a:endParaRPr>
          </a:p>
        </p:txBody>
      </p:sp>
      <p:sp>
        <p:nvSpPr>
          <p:cNvPr id="9223" name="AutoShape 36"/>
          <p:cNvSpPr>
            <a:spLocks noChangeArrowheads="1"/>
          </p:cNvSpPr>
          <p:nvPr/>
        </p:nvSpPr>
        <p:spPr bwMode="auto">
          <a:xfrm>
            <a:off x="250825" y="5734050"/>
            <a:ext cx="431800" cy="936625"/>
          </a:xfrm>
          <a:prstGeom prst="curvedRightArrow">
            <a:avLst>
              <a:gd name="adj1" fmla="val 43382"/>
              <a:gd name="adj2" fmla="val 86765"/>
              <a:gd name="adj3" fmla="val 33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9224" name="Text Box 37"/>
          <p:cNvSpPr txBox="1">
            <a:spLocks noChangeArrowheads="1"/>
          </p:cNvSpPr>
          <p:nvPr/>
        </p:nvSpPr>
        <p:spPr bwMode="auto">
          <a:xfrm>
            <a:off x="900113" y="6180138"/>
            <a:ext cx="48974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latin typeface="Arial" panose="020B0604020202020204" pitchFamily="34" charset="0"/>
              </a:rPr>
              <a:t>液压传动、气体传动，机械传动</a:t>
            </a:r>
            <a:endParaRPr lang="zh-CN" altLang="en-US" sz="2400" b="1">
              <a:latin typeface="Arial" panose="020B0604020202020204" pitchFamily="34" charset="0"/>
            </a:endParaRPr>
          </a:p>
        </p:txBody>
      </p:sp>
      <p:sp>
        <p:nvSpPr>
          <p:cNvPr id="9225" name="Rectangle 40"/>
          <p:cNvSpPr>
            <a:spLocks noGrp="1" noRot="1"/>
          </p:cNvSpPr>
          <p:nvPr>
            <p:ph idx="1"/>
          </p:nvPr>
        </p:nvSpPr>
        <p:spPr>
          <a:xfrm>
            <a:off x="250825" y="476250"/>
            <a:ext cx="8569325" cy="720725"/>
          </a:xfrm>
        </p:spPr>
        <p:txBody>
          <a:bodyPr/>
          <a:lstStyle/>
          <a:p>
            <a:pPr marL="609600" indent="-609600">
              <a:buFont typeface="Wingdings" panose="05000000000000000000" pitchFamily="2" charset="2"/>
              <a:buNone/>
            </a:pPr>
            <a:r>
              <a:rPr lang="en-US" altLang="zh-CN" sz="2800" b="1">
                <a:solidFill>
                  <a:srgbClr val="CC0000"/>
                </a:solidFill>
              </a:rPr>
              <a:t>4. </a:t>
            </a:r>
            <a:r>
              <a:rPr lang="zh-CN" altLang="en-US" sz="2800" b="1">
                <a:solidFill>
                  <a:srgbClr val="CC0000"/>
                </a:solidFill>
              </a:rPr>
              <a:t>原动机特性</a:t>
            </a:r>
            <a:r>
              <a:rPr lang="en-US" altLang="zh-CN" sz="2800" b="1">
                <a:solidFill>
                  <a:srgbClr val="CC0000"/>
                </a:solidFill>
              </a:rPr>
              <a:t>——</a:t>
            </a:r>
            <a:r>
              <a:rPr lang="zh-CN" altLang="en-US" sz="2800" b="1">
                <a:solidFill>
                  <a:srgbClr val="CC0000"/>
                </a:solidFill>
              </a:rPr>
              <a:t>负载特性    匹配，复杂运动的实现</a:t>
            </a:r>
            <a:endParaRPr lang="zh-CN" altLang="en-US" sz="2800" b="1">
              <a:solidFill>
                <a:srgbClr val="CC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Rot="1" noChangeArrowheads="1"/>
          </p:cNvSpPr>
          <p:nvPr>
            <p:ph idx="1"/>
          </p:nvPr>
        </p:nvSpPr>
        <p:spPr>
          <a:xfrm>
            <a:off x="179388" y="404813"/>
            <a:ext cx="8540750" cy="720725"/>
          </a:xfrm>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buFont typeface="Wingdings" panose="05000000000000000000" pitchFamily="2" charset="2"/>
              <a:buNone/>
            </a:pPr>
            <a:r>
              <a:rPr lang="en-US" altLang="zh-CN" b="1">
                <a:solidFill>
                  <a:srgbClr val="CC0000"/>
                </a:solidFill>
              </a:rPr>
              <a:t>5. </a:t>
            </a:r>
            <a:r>
              <a:rPr lang="zh-CN" altLang="en-US" b="1">
                <a:solidFill>
                  <a:srgbClr val="CC0000"/>
                </a:solidFill>
              </a:rPr>
              <a:t>动力匹配</a:t>
            </a:r>
            <a:r>
              <a:rPr lang="en-US" altLang="zh-CN" b="1">
                <a:solidFill>
                  <a:srgbClr val="CC0000"/>
                </a:solidFill>
              </a:rPr>
              <a:t>——</a:t>
            </a:r>
            <a:r>
              <a:rPr lang="zh-CN" altLang="en-US" b="1">
                <a:solidFill>
                  <a:srgbClr val="CC0000"/>
                </a:solidFill>
              </a:rPr>
              <a:t>液压传动</a:t>
            </a:r>
            <a:endParaRPr lang="zh-CN" altLang="en-US" b="1">
              <a:solidFill>
                <a:srgbClr val="CC0000"/>
              </a:solidFill>
            </a:endParaRPr>
          </a:p>
        </p:txBody>
      </p:sp>
      <p:sp>
        <p:nvSpPr>
          <p:cNvPr id="10243" name="Text Box 4"/>
          <p:cNvSpPr txBox="1">
            <a:spLocks noChangeArrowheads="1"/>
          </p:cNvSpPr>
          <p:nvPr/>
        </p:nvSpPr>
        <p:spPr bwMode="auto">
          <a:xfrm>
            <a:off x="395288" y="5084763"/>
            <a:ext cx="3527425"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000" b="1">
                <a:solidFill>
                  <a:srgbClr val="CC0000"/>
                </a:solidFill>
                <a:latin typeface="Arial" panose="020B0604020202020204" pitchFamily="34" charset="0"/>
              </a:rPr>
              <a:t>两大特性：</a:t>
            </a:r>
            <a:endParaRPr lang="zh-CN" altLang="en-US" sz="2000" b="1">
              <a:solidFill>
                <a:srgbClr val="CC0000"/>
              </a:solidFill>
              <a:latin typeface="Arial" panose="020B0604020202020204" pitchFamily="34" charset="0"/>
            </a:endParaRPr>
          </a:p>
          <a:p>
            <a:pPr eaLnBrk="1" hangingPunct="1">
              <a:spcBef>
                <a:spcPct val="50000"/>
              </a:spcBef>
              <a:buFont typeface="Wingdings" panose="05000000000000000000" pitchFamily="2" charset="2"/>
              <a:buChar char="Ø"/>
            </a:pPr>
            <a:r>
              <a:rPr lang="zh-CN" altLang="en-US" sz="2000" b="1">
                <a:solidFill>
                  <a:schemeClr val="tx2"/>
                </a:solidFill>
                <a:latin typeface="Arial" panose="020B0604020202020204" pitchFamily="34" charset="0"/>
              </a:rPr>
              <a:t> </a:t>
            </a:r>
            <a:r>
              <a:rPr lang="zh-CN" altLang="en-US" sz="2000" b="1">
                <a:latin typeface="Arial" panose="020B0604020202020204" pitchFamily="34" charset="0"/>
              </a:rPr>
              <a:t>压力</a:t>
            </a:r>
            <a:r>
              <a:rPr lang="en-US" altLang="zh-CN" sz="2000" b="1">
                <a:latin typeface="Arial" panose="020B0604020202020204" pitchFamily="34" charset="0"/>
              </a:rPr>
              <a:t>/</a:t>
            </a:r>
            <a:r>
              <a:rPr lang="zh-CN" altLang="en-US" sz="2000" b="1">
                <a:latin typeface="Arial" panose="020B0604020202020204" pitchFamily="34" charset="0"/>
              </a:rPr>
              <a:t>驱动力矩取决于外力</a:t>
            </a:r>
            <a:endParaRPr lang="zh-CN" altLang="en-US" sz="2000" b="1">
              <a:latin typeface="Arial" panose="020B0604020202020204" pitchFamily="34" charset="0"/>
            </a:endParaRPr>
          </a:p>
          <a:p>
            <a:pPr eaLnBrk="1" hangingPunct="1">
              <a:spcBef>
                <a:spcPct val="50000"/>
              </a:spcBef>
              <a:buFont typeface="Wingdings" panose="05000000000000000000" pitchFamily="2" charset="2"/>
              <a:buChar char="Ø"/>
            </a:pPr>
            <a:r>
              <a:rPr lang="zh-CN" altLang="en-US" sz="2000" b="1">
                <a:latin typeface="Arial" panose="020B0604020202020204" pitchFamily="34" charset="0"/>
              </a:rPr>
              <a:t> 速度取决于流量</a:t>
            </a:r>
            <a:endParaRPr lang="zh-CN" altLang="en-US" sz="2000" b="1">
              <a:latin typeface="Arial" panose="020B0604020202020204" pitchFamily="34" charset="0"/>
            </a:endParaRPr>
          </a:p>
        </p:txBody>
      </p:sp>
      <p:sp>
        <p:nvSpPr>
          <p:cNvPr id="10244" name="Text Box 5"/>
          <p:cNvSpPr txBox="1">
            <a:spLocks noChangeArrowheads="1"/>
          </p:cNvSpPr>
          <p:nvPr/>
        </p:nvSpPr>
        <p:spPr bwMode="auto">
          <a:xfrm>
            <a:off x="827088" y="2060575"/>
            <a:ext cx="1152525"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电动机</a:t>
            </a:r>
            <a:endParaRPr lang="zh-CN" altLang="en-US" sz="2400" b="1">
              <a:solidFill>
                <a:schemeClr val="tx2"/>
              </a:solidFill>
              <a:latin typeface="Arial" panose="020B0604020202020204" pitchFamily="34" charset="0"/>
            </a:endParaRPr>
          </a:p>
        </p:txBody>
      </p:sp>
      <p:sp>
        <p:nvSpPr>
          <p:cNvPr id="10245" name="Text Box 7"/>
          <p:cNvSpPr txBox="1">
            <a:spLocks noChangeArrowheads="1"/>
          </p:cNvSpPr>
          <p:nvPr/>
        </p:nvSpPr>
        <p:spPr bwMode="auto">
          <a:xfrm>
            <a:off x="2484438" y="2060575"/>
            <a:ext cx="1152525" cy="466725"/>
          </a:xfrm>
          <a:prstGeom prst="rect">
            <a:avLst/>
          </a:prstGeom>
          <a:noFill/>
          <a:ln w="9525">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液压泵</a:t>
            </a:r>
            <a:endParaRPr lang="zh-CN" altLang="en-US" sz="2400" b="1">
              <a:solidFill>
                <a:schemeClr val="tx2"/>
              </a:solidFill>
              <a:latin typeface="Arial" panose="020B0604020202020204" pitchFamily="34" charset="0"/>
            </a:endParaRPr>
          </a:p>
        </p:txBody>
      </p:sp>
      <p:sp>
        <p:nvSpPr>
          <p:cNvPr id="10246" name="Text Box 8"/>
          <p:cNvSpPr txBox="1">
            <a:spLocks noChangeArrowheads="1"/>
          </p:cNvSpPr>
          <p:nvPr/>
        </p:nvSpPr>
        <p:spPr bwMode="auto">
          <a:xfrm>
            <a:off x="4643438" y="2060575"/>
            <a:ext cx="1511300" cy="46672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液压马达</a:t>
            </a:r>
            <a:endParaRPr lang="zh-CN" altLang="en-US" sz="2400" b="1">
              <a:solidFill>
                <a:schemeClr val="tx2"/>
              </a:solidFill>
              <a:latin typeface="Arial" panose="020B0604020202020204" pitchFamily="34" charset="0"/>
            </a:endParaRPr>
          </a:p>
        </p:txBody>
      </p:sp>
      <p:sp>
        <p:nvSpPr>
          <p:cNvPr id="10247" name="Text Box 9"/>
          <p:cNvSpPr txBox="1">
            <a:spLocks noChangeArrowheads="1"/>
          </p:cNvSpPr>
          <p:nvPr/>
        </p:nvSpPr>
        <p:spPr bwMode="auto">
          <a:xfrm>
            <a:off x="6732588" y="2060575"/>
            <a:ext cx="1439862" cy="46672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工作机构</a:t>
            </a:r>
            <a:endParaRPr lang="zh-CN" altLang="en-US" sz="2400" b="1">
              <a:solidFill>
                <a:schemeClr val="tx2"/>
              </a:solidFill>
              <a:latin typeface="Arial" panose="020B0604020202020204" pitchFamily="34" charset="0"/>
            </a:endParaRPr>
          </a:p>
        </p:txBody>
      </p:sp>
      <p:cxnSp>
        <p:nvCxnSpPr>
          <p:cNvPr id="10248" name="AutoShape 10"/>
          <p:cNvCxnSpPr>
            <a:cxnSpLocks noChangeShapeType="1"/>
            <a:stCxn id="10244" idx="3"/>
            <a:endCxn id="10245" idx="1"/>
          </p:cNvCxnSpPr>
          <p:nvPr/>
        </p:nvCxnSpPr>
        <p:spPr bwMode="auto">
          <a:xfrm>
            <a:off x="1979613" y="2293938"/>
            <a:ext cx="504825" cy="0"/>
          </a:xfrm>
          <a:prstGeom prst="straightConnector1">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49" name="AutoShape 11"/>
          <p:cNvCxnSpPr>
            <a:cxnSpLocks noChangeShapeType="1"/>
            <a:stCxn id="10245" idx="3"/>
            <a:endCxn id="10246" idx="1"/>
          </p:cNvCxnSpPr>
          <p:nvPr/>
        </p:nvCxnSpPr>
        <p:spPr bwMode="auto">
          <a:xfrm>
            <a:off x="3636963" y="2293938"/>
            <a:ext cx="1006475" cy="0"/>
          </a:xfrm>
          <a:prstGeom prst="straightConnector1">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50" name="AutoShape 12"/>
          <p:cNvCxnSpPr>
            <a:cxnSpLocks noChangeShapeType="1"/>
            <a:stCxn id="10246" idx="3"/>
            <a:endCxn id="10247" idx="1"/>
          </p:cNvCxnSpPr>
          <p:nvPr/>
        </p:nvCxnSpPr>
        <p:spPr bwMode="auto">
          <a:xfrm>
            <a:off x="6154738" y="2293938"/>
            <a:ext cx="577850" cy="0"/>
          </a:xfrm>
          <a:prstGeom prst="straightConnector1">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0251" name="Group 103"/>
          <p:cNvGrpSpPr/>
          <p:nvPr/>
        </p:nvGrpSpPr>
        <p:grpSpPr bwMode="auto">
          <a:xfrm>
            <a:off x="471488" y="2701925"/>
            <a:ext cx="8493125" cy="1735138"/>
            <a:chOff x="158" y="1298"/>
            <a:chExt cx="5350" cy="1093"/>
          </a:xfrm>
        </p:grpSpPr>
        <p:sp>
          <p:nvSpPr>
            <p:cNvPr id="10258" name="Line 60"/>
            <p:cNvSpPr>
              <a:spLocks noChangeShapeType="1"/>
            </p:cNvSpPr>
            <p:nvPr/>
          </p:nvSpPr>
          <p:spPr bwMode="auto">
            <a:xfrm>
              <a:off x="1473" y="1434"/>
              <a:ext cx="0" cy="81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59" name="Line 61"/>
            <p:cNvSpPr>
              <a:spLocks noChangeShapeType="1"/>
            </p:cNvSpPr>
            <p:nvPr/>
          </p:nvSpPr>
          <p:spPr bwMode="auto">
            <a:xfrm>
              <a:off x="1383" y="2160"/>
              <a:ext cx="117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0" name="Freeform 63"/>
            <p:cNvSpPr/>
            <p:nvPr/>
          </p:nvSpPr>
          <p:spPr bwMode="auto">
            <a:xfrm>
              <a:off x="1474" y="1729"/>
              <a:ext cx="771" cy="431"/>
            </a:xfrm>
            <a:custGeom>
              <a:avLst/>
              <a:gdLst>
                <a:gd name="T0" fmla="*/ 0 w 771"/>
                <a:gd name="T1" fmla="*/ 431 h 431"/>
                <a:gd name="T2" fmla="*/ 136 w 771"/>
                <a:gd name="T3" fmla="*/ 68 h 431"/>
                <a:gd name="T4" fmla="*/ 771 w 771"/>
                <a:gd name="T5" fmla="*/ 23 h 431"/>
                <a:gd name="T6" fmla="*/ 0 60000 65536"/>
                <a:gd name="T7" fmla="*/ 0 60000 65536"/>
                <a:gd name="T8" fmla="*/ 0 60000 65536"/>
              </a:gdLst>
              <a:ahLst/>
              <a:cxnLst>
                <a:cxn ang="T6">
                  <a:pos x="T0" y="T1"/>
                </a:cxn>
                <a:cxn ang="T7">
                  <a:pos x="T2" y="T3"/>
                </a:cxn>
                <a:cxn ang="T8">
                  <a:pos x="T4" y="T5"/>
                </a:cxn>
              </a:cxnLst>
              <a:rect l="0" t="0" r="r" b="b"/>
              <a:pathLst>
                <a:path w="771" h="431">
                  <a:moveTo>
                    <a:pt x="0" y="431"/>
                  </a:moveTo>
                  <a:cubicBezTo>
                    <a:pt x="4" y="283"/>
                    <a:pt x="8" y="136"/>
                    <a:pt x="136" y="68"/>
                  </a:cubicBezTo>
                  <a:cubicBezTo>
                    <a:pt x="264" y="0"/>
                    <a:pt x="517" y="11"/>
                    <a:pt x="771" y="23"/>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1" name="Line 64"/>
            <p:cNvSpPr>
              <a:spLocks noChangeShapeType="1"/>
            </p:cNvSpPr>
            <p:nvPr/>
          </p:nvSpPr>
          <p:spPr bwMode="auto">
            <a:xfrm flipV="1">
              <a:off x="1474" y="1570"/>
              <a:ext cx="771" cy="5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2" name="Line 65"/>
            <p:cNvSpPr>
              <a:spLocks noChangeShapeType="1"/>
            </p:cNvSpPr>
            <p:nvPr/>
          </p:nvSpPr>
          <p:spPr bwMode="auto">
            <a:xfrm>
              <a:off x="2970" y="1434"/>
              <a:ext cx="0" cy="81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3" name="Line 66"/>
            <p:cNvSpPr>
              <a:spLocks noChangeShapeType="1"/>
            </p:cNvSpPr>
            <p:nvPr/>
          </p:nvSpPr>
          <p:spPr bwMode="auto">
            <a:xfrm>
              <a:off x="2880" y="2160"/>
              <a:ext cx="117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4" name="Line 68"/>
            <p:cNvSpPr>
              <a:spLocks noChangeShapeType="1"/>
            </p:cNvSpPr>
            <p:nvPr/>
          </p:nvSpPr>
          <p:spPr bwMode="auto">
            <a:xfrm flipV="1">
              <a:off x="2971" y="1570"/>
              <a:ext cx="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5" name="AutoShape 69"/>
            <p:cNvSpPr/>
            <p:nvPr/>
          </p:nvSpPr>
          <p:spPr bwMode="auto">
            <a:xfrm>
              <a:off x="1655" y="1389"/>
              <a:ext cx="451" cy="208"/>
            </a:xfrm>
            <a:prstGeom prst="borderCallout1">
              <a:avLst>
                <a:gd name="adj1" fmla="val 34616"/>
                <a:gd name="adj2" fmla="val -10644"/>
                <a:gd name="adj3" fmla="val 185579"/>
                <a:gd name="adj4" fmla="val -1862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流量</a:t>
              </a:r>
              <a:endParaRPr lang="zh-CN" altLang="en-US" sz="1800">
                <a:latin typeface="Arial" panose="020B0604020202020204" pitchFamily="34" charset="0"/>
              </a:endParaRPr>
            </a:p>
          </p:txBody>
        </p:sp>
        <p:sp>
          <p:nvSpPr>
            <p:cNvPr id="10266" name="AutoShape 70"/>
            <p:cNvSpPr/>
            <p:nvPr/>
          </p:nvSpPr>
          <p:spPr bwMode="auto">
            <a:xfrm>
              <a:off x="2112" y="1861"/>
              <a:ext cx="450" cy="254"/>
            </a:xfrm>
            <a:prstGeom prst="borderCallout1">
              <a:avLst>
                <a:gd name="adj1" fmla="val 28347"/>
                <a:gd name="adj2" fmla="val -10667"/>
                <a:gd name="adj3" fmla="val 28347"/>
                <a:gd name="adj4" fmla="val -71333"/>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压力</a:t>
              </a:r>
              <a:endParaRPr lang="zh-CN" altLang="en-US" sz="1800">
                <a:latin typeface="Arial" panose="020B0604020202020204" pitchFamily="34" charset="0"/>
              </a:endParaRPr>
            </a:p>
          </p:txBody>
        </p:sp>
        <p:sp>
          <p:nvSpPr>
            <p:cNvPr id="10267" name="Line 71"/>
            <p:cNvSpPr>
              <a:spLocks noChangeShapeType="1"/>
            </p:cNvSpPr>
            <p:nvPr/>
          </p:nvSpPr>
          <p:spPr bwMode="auto">
            <a:xfrm>
              <a:off x="3198" y="1570"/>
              <a:ext cx="0" cy="4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8" name="Line 72"/>
            <p:cNvSpPr>
              <a:spLocks noChangeShapeType="1"/>
            </p:cNvSpPr>
            <p:nvPr/>
          </p:nvSpPr>
          <p:spPr bwMode="auto">
            <a:xfrm>
              <a:off x="3198" y="1616"/>
              <a:ext cx="63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69" name="Line 73"/>
            <p:cNvSpPr>
              <a:spLocks noChangeShapeType="1"/>
            </p:cNvSpPr>
            <p:nvPr/>
          </p:nvSpPr>
          <p:spPr bwMode="auto">
            <a:xfrm flipV="1">
              <a:off x="2971" y="1797"/>
              <a:ext cx="227" cy="3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0" name="Line 74"/>
            <p:cNvSpPr>
              <a:spLocks noChangeShapeType="1"/>
            </p:cNvSpPr>
            <p:nvPr/>
          </p:nvSpPr>
          <p:spPr bwMode="auto">
            <a:xfrm>
              <a:off x="3198" y="1797"/>
              <a:ext cx="63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1" name="AutoShape 75"/>
            <p:cNvSpPr/>
            <p:nvPr/>
          </p:nvSpPr>
          <p:spPr bwMode="auto">
            <a:xfrm>
              <a:off x="3742" y="1389"/>
              <a:ext cx="451" cy="208"/>
            </a:xfrm>
            <a:prstGeom prst="borderCallout1">
              <a:avLst>
                <a:gd name="adj1" fmla="val 34616"/>
                <a:gd name="adj2" fmla="val -10644"/>
                <a:gd name="adj3" fmla="val 112500"/>
                <a:gd name="adj4" fmla="val -9068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转矩</a:t>
              </a:r>
              <a:endParaRPr lang="zh-CN" altLang="en-US" sz="1800">
                <a:latin typeface="Arial" panose="020B0604020202020204" pitchFamily="34" charset="0"/>
              </a:endParaRPr>
            </a:p>
          </p:txBody>
        </p:sp>
        <p:sp>
          <p:nvSpPr>
            <p:cNvPr id="10272" name="AutoShape 76"/>
            <p:cNvSpPr/>
            <p:nvPr/>
          </p:nvSpPr>
          <p:spPr bwMode="auto">
            <a:xfrm>
              <a:off x="3696" y="1888"/>
              <a:ext cx="451" cy="208"/>
            </a:xfrm>
            <a:prstGeom prst="borderCallout1">
              <a:avLst>
                <a:gd name="adj1" fmla="val 34616"/>
                <a:gd name="adj2" fmla="val -10644"/>
                <a:gd name="adj3" fmla="val -41829"/>
                <a:gd name="adj4" fmla="val -8980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转速</a:t>
              </a:r>
              <a:endParaRPr lang="zh-CN" altLang="en-US" sz="1800">
                <a:latin typeface="Arial" panose="020B0604020202020204" pitchFamily="34" charset="0"/>
              </a:endParaRPr>
            </a:p>
          </p:txBody>
        </p:sp>
        <p:sp>
          <p:nvSpPr>
            <p:cNvPr id="10273" name="Line 77"/>
            <p:cNvSpPr>
              <a:spLocks noChangeShapeType="1"/>
            </p:cNvSpPr>
            <p:nvPr/>
          </p:nvSpPr>
          <p:spPr bwMode="auto">
            <a:xfrm>
              <a:off x="4285" y="1434"/>
              <a:ext cx="0" cy="81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4" name="Line 78"/>
            <p:cNvSpPr>
              <a:spLocks noChangeShapeType="1"/>
            </p:cNvSpPr>
            <p:nvPr/>
          </p:nvSpPr>
          <p:spPr bwMode="auto">
            <a:xfrm>
              <a:off x="4195" y="2160"/>
              <a:ext cx="117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5" name="Line 79"/>
            <p:cNvSpPr>
              <a:spLocks noChangeShapeType="1"/>
            </p:cNvSpPr>
            <p:nvPr/>
          </p:nvSpPr>
          <p:spPr bwMode="auto">
            <a:xfrm flipV="1">
              <a:off x="4286" y="1570"/>
              <a:ext cx="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6" name="Line 80"/>
            <p:cNvSpPr>
              <a:spLocks noChangeShapeType="1"/>
            </p:cNvSpPr>
            <p:nvPr/>
          </p:nvSpPr>
          <p:spPr bwMode="auto">
            <a:xfrm>
              <a:off x="4513" y="1570"/>
              <a:ext cx="0" cy="46"/>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7" name="Line 81"/>
            <p:cNvSpPr>
              <a:spLocks noChangeShapeType="1"/>
            </p:cNvSpPr>
            <p:nvPr/>
          </p:nvSpPr>
          <p:spPr bwMode="auto">
            <a:xfrm>
              <a:off x="4513" y="1616"/>
              <a:ext cx="63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8" name="Line 82"/>
            <p:cNvSpPr>
              <a:spLocks noChangeShapeType="1"/>
            </p:cNvSpPr>
            <p:nvPr/>
          </p:nvSpPr>
          <p:spPr bwMode="auto">
            <a:xfrm flipV="1">
              <a:off x="4286" y="1797"/>
              <a:ext cx="227" cy="36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79" name="Line 83"/>
            <p:cNvSpPr>
              <a:spLocks noChangeShapeType="1"/>
            </p:cNvSpPr>
            <p:nvPr/>
          </p:nvSpPr>
          <p:spPr bwMode="auto">
            <a:xfrm>
              <a:off x="4513" y="1797"/>
              <a:ext cx="635"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0" name="AutoShape 84"/>
            <p:cNvSpPr/>
            <p:nvPr/>
          </p:nvSpPr>
          <p:spPr bwMode="auto">
            <a:xfrm>
              <a:off x="5057" y="1389"/>
              <a:ext cx="451" cy="208"/>
            </a:xfrm>
            <a:prstGeom prst="borderCallout1">
              <a:avLst>
                <a:gd name="adj1" fmla="val 34616"/>
                <a:gd name="adj2" fmla="val -10644"/>
                <a:gd name="adj3" fmla="val 112500"/>
                <a:gd name="adj4" fmla="val -90685"/>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转矩</a:t>
              </a:r>
              <a:endParaRPr lang="zh-CN" altLang="en-US" sz="1800">
                <a:latin typeface="Arial" panose="020B0604020202020204" pitchFamily="34" charset="0"/>
              </a:endParaRPr>
            </a:p>
          </p:txBody>
        </p:sp>
        <p:sp>
          <p:nvSpPr>
            <p:cNvPr id="10281" name="AutoShape 85"/>
            <p:cNvSpPr/>
            <p:nvPr/>
          </p:nvSpPr>
          <p:spPr bwMode="auto">
            <a:xfrm>
              <a:off x="5011" y="1888"/>
              <a:ext cx="451" cy="208"/>
            </a:xfrm>
            <a:prstGeom prst="borderCallout1">
              <a:avLst>
                <a:gd name="adj1" fmla="val 34616"/>
                <a:gd name="adj2" fmla="val -10644"/>
                <a:gd name="adj3" fmla="val -41829"/>
                <a:gd name="adj4" fmla="val -89801"/>
              </a:avLst>
            </a:prstGeom>
            <a:solidFill>
              <a:schemeClr val="accent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0"/>
                </a:spcBef>
                <a:buFontTx/>
                <a:buNone/>
              </a:pPr>
              <a:r>
                <a:rPr lang="zh-CN" altLang="en-US" sz="1800">
                  <a:latin typeface="Arial" panose="020B0604020202020204" pitchFamily="34" charset="0"/>
                </a:rPr>
                <a:t>转速</a:t>
              </a:r>
              <a:endParaRPr lang="zh-CN" altLang="en-US" sz="1800">
                <a:latin typeface="Arial" panose="020B0604020202020204" pitchFamily="34" charset="0"/>
              </a:endParaRPr>
            </a:p>
          </p:txBody>
        </p:sp>
        <p:sp>
          <p:nvSpPr>
            <p:cNvPr id="10282" name="Text Box 86"/>
            <p:cNvSpPr txBox="1">
              <a:spLocks noChangeArrowheads="1"/>
            </p:cNvSpPr>
            <p:nvPr/>
          </p:nvSpPr>
          <p:spPr bwMode="auto">
            <a:xfrm>
              <a:off x="2381" y="2115"/>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sp>
          <p:nvSpPr>
            <p:cNvPr id="10283" name="Text Box 87"/>
            <p:cNvSpPr txBox="1">
              <a:spLocks noChangeArrowheads="1"/>
            </p:cNvSpPr>
            <p:nvPr/>
          </p:nvSpPr>
          <p:spPr bwMode="auto">
            <a:xfrm>
              <a:off x="3833" y="2160"/>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sp>
          <p:nvSpPr>
            <p:cNvPr id="10284" name="Text Box 88"/>
            <p:cNvSpPr txBox="1">
              <a:spLocks noChangeArrowheads="1"/>
            </p:cNvSpPr>
            <p:nvPr/>
          </p:nvSpPr>
          <p:spPr bwMode="auto">
            <a:xfrm>
              <a:off x="5148" y="2115"/>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sp>
          <p:nvSpPr>
            <p:cNvPr id="10285" name="Text Box 89"/>
            <p:cNvSpPr txBox="1">
              <a:spLocks noChangeArrowheads="1"/>
            </p:cNvSpPr>
            <p:nvPr/>
          </p:nvSpPr>
          <p:spPr bwMode="auto">
            <a:xfrm>
              <a:off x="1292" y="1298"/>
              <a:ext cx="49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P/Q</a:t>
              </a:r>
              <a:endParaRPr lang="en-US" altLang="zh-CN" sz="1800">
                <a:latin typeface="Arial" panose="020B0604020202020204" pitchFamily="34" charset="0"/>
              </a:endParaRPr>
            </a:p>
          </p:txBody>
        </p:sp>
        <p:sp>
          <p:nvSpPr>
            <p:cNvPr id="10286" name="Text Box 91"/>
            <p:cNvSpPr txBox="1">
              <a:spLocks noChangeArrowheads="1"/>
            </p:cNvSpPr>
            <p:nvPr/>
          </p:nvSpPr>
          <p:spPr bwMode="auto">
            <a:xfrm>
              <a:off x="2653" y="1389"/>
              <a:ext cx="409"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T/V</a:t>
              </a:r>
              <a:endParaRPr lang="en-US" altLang="zh-CN" sz="1800">
                <a:latin typeface="Arial" panose="020B0604020202020204" pitchFamily="34" charset="0"/>
              </a:endParaRPr>
            </a:p>
          </p:txBody>
        </p:sp>
        <p:sp>
          <p:nvSpPr>
            <p:cNvPr id="10287" name="Text Box 92"/>
            <p:cNvSpPr txBox="1">
              <a:spLocks noChangeArrowheads="1"/>
            </p:cNvSpPr>
            <p:nvPr/>
          </p:nvSpPr>
          <p:spPr bwMode="auto">
            <a:xfrm>
              <a:off x="4241" y="1344"/>
              <a:ext cx="77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T/V</a:t>
              </a:r>
              <a:endParaRPr lang="en-US" altLang="zh-CN" sz="1800">
                <a:latin typeface="Arial" panose="020B0604020202020204" pitchFamily="34" charset="0"/>
              </a:endParaRPr>
            </a:p>
          </p:txBody>
        </p:sp>
        <p:sp>
          <p:nvSpPr>
            <p:cNvPr id="10288" name="Line 93"/>
            <p:cNvSpPr>
              <a:spLocks noChangeShapeType="1"/>
            </p:cNvSpPr>
            <p:nvPr/>
          </p:nvSpPr>
          <p:spPr bwMode="auto">
            <a:xfrm>
              <a:off x="248" y="1434"/>
              <a:ext cx="0" cy="817"/>
            </a:xfrm>
            <a:prstGeom prst="line">
              <a:avLst/>
            </a:prstGeom>
            <a:noFill/>
            <a:ln w="9525">
              <a:solidFill>
                <a:schemeClr val="tx1"/>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89" name="Line 94"/>
            <p:cNvSpPr>
              <a:spLocks noChangeShapeType="1"/>
            </p:cNvSpPr>
            <p:nvPr/>
          </p:nvSpPr>
          <p:spPr bwMode="auto">
            <a:xfrm>
              <a:off x="158" y="2160"/>
              <a:ext cx="1179" cy="0"/>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0" name="Text Box 99"/>
            <p:cNvSpPr txBox="1">
              <a:spLocks noChangeArrowheads="1"/>
            </p:cNvSpPr>
            <p:nvPr/>
          </p:nvSpPr>
          <p:spPr bwMode="auto">
            <a:xfrm>
              <a:off x="1156" y="2115"/>
              <a:ext cx="272"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sp>
          <p:nvSpPr>
            <p:cNvPr id="10291" name="Freeform 100"/>
            <p:cNvSpPr/>
            <p:nvPr/>
          </p:nvSpPr>
          <p:spPr bwMode="auto">
            <a:xfrm>
              <a:off x="249" y="1615"/>
              <a:ext cx="771" cy="500"/>
            </a:xfrm>
            <a:custGeom>
              <a:avLst/>
              <a:gdLst>
                <a:gd name="T0" fmla="*/ 0 w 771"/>
                <a:gd name="T1" fmla="*/ 273 h 500"/>
                <a:gd name="T2" fmla="*/ 227 w 771"/>
                <a:gd name="T3" fmla="*/ 227 h 500"/>
                <a:gd name="T4" fmla="*/ 454 w 771"/>
                <a:gd name="T5" fmla="*/ 46 h 500"/>
                <a:gd name="T6" fmla="*/ 771 w 771"/>
                <a:gd name="T7" fmla="*/ 500 h 5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771" h="500">
                  <a:moveTo>
                    <a:pt x="0" y="273"/>
                  </a:moveTo>
                  <a:cubicBezTo>
                    <a:pt x="76" y="269"/>
                    <a:pt x="152" y="265"/>
                    <a:pt x="227" y="227"/>
                  </a:cubicBezTo>
                  <a:cubicBezTo>
                    <a:pt x="302" y="189"/>
                    <a:pt x="363" y="0"/>
                    <a:pt x="454" y="46"/>
                  </a:cubicBezTo>
                  <a:cubicBezTo>
                    <a:pt x="545" y="92"/>
                    <a:pt x="718" y="424"/>
                    <a:pt x="771" y="500"/>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2" name="Freeform 101"/>
            <p:cNvSpPr/>
            <p:nvPr/>
          </p:nvSpPr>
          <p:spPr bwMode="auto">
            <a:xfrm>
              <a:off x="249" y="1842"/>
              <a:ext cx="590" cy="325"/>
            </a:xfrm>
            <a:custGeom>
              <a:avLst/>
              <a:gdLst>
                <a:gd name="T0" fmla="*/ 0 w 771"/>
                <a:gd name="T1" fmla="*/ 1 h 597"/>
                <a:gd name="T2" fmla="*/ 11 w 771"/>
                <a:gd name="T3" fmla="*/ 1 h 597"/>
                <a:gd name="T4" fmla="*/ 24 w 771"/>
                <a:gd name="T5" fmla="*/ 0 h 597"/>
                <a:gd name="T6" fmla="*/ 0 60000 65536"/>
                <a:gd name="T7" fmla="*/ 0 60000 65536"/>
                <a:gd name="T8" fmla="*/ 0 60000 65536"/>
              </a:gdLst>
              <a:ahLst/>
              <a:cxnLst>
                <a:cxn ang="T6">
                  <a:pos x="T0" y="T1"/>
                </a:cxn>
                <a:cxn ang="T7">
                  <a:pos x="T2" y="T3"/>
                </a:cxn>
                <a:cxn ang="T8">
                  <a:pos x="T4" y="T5"/>
                </a:cxn>
              </a:cxnLst>
              <a:rect l="0" t="0" r="r" b="b"/>
              <a:pathLst>
                <a:path w="771" h="597">
                  <a:moveTo>
                    <a:pt x="0" y="590"/>
                  </a:moveTo>
                  <a:cubicBezTo>
                    <a:pt x="117" y="593"/>
                    <a:pt x="235" y="597"/>
                    <a:pt x="363" y="499"/>
                  </a:cubicBezTo>
                  <a:cubicBezTo>
                    <a:pt x="491" y="401"/>
                    <a:pt x="631" y="200"/>
                    <a:pt x="771" y="0"/>
                  </a:cubicBez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293" name="Text Box 102"/>
            <p:cNvSpPr txBox="1">
              <a:spLocks noChangeArrowheads="1"/>
            </p:cNvSpPr>
            <p:nvPr/>
          </p:nvSpPr>
          <p:spPr bwMode="auto">
            <a:xfrm>
              <a:off x="249" y="1389"/>
              <a:ext cx="181"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en-US" altLang="zh-CN" sz="1800">
                  <a:latin typeface="Arial" panose="020B0604020202020204" pitchFamily="34" charset="0"/>
                </a:rPr>
                <a:t>T</a:t>
              </a:r>
              <a:endParaRPr lang="en-US" altLang="zh-CN" sz="1800">
                <a:latin typeface="Arial" panose="020B0604020202020204" pitchFamily="34" charset="0"/>
              </a:endParaRPr>
            </a:p>
          </p:txBody>
        </p:sp>
      </p:grpSp>
      <p:sp>
        <p:nvSpPr>
          <p:cNvPr id="10252" name="Text Box 104"/>
          <p:cNvSpPr txBox="1">
            <a:spLocks noChangeArrowheads="1"/>
          </p:cNvSpPr>
          <p:nvPr/>
        </p:nvSpPr>
        <p:spPr bwMode="auto">
          <a:xfrm>
            <a:off x="4643438" y="1484313"/>
            <a:ext cx="1512887" cy="46672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液压缸</a:t>
            </a:r>
            <a:r>
              <a:rPr lang="en-US" altLang="zh-CN" sz="2400" b="1">
                <a:solidFill>
                  <a:schemeClr val="tx2"/>
                </a:solidFill>
                <a:latin typeface="Arial" panose="020B0604020202020204" pitchFamily="34" charset="0"/>
              </a:rPr>
              <a:t>…</a:t>
            </a:r>
            <a:endParaRPr lang="en-US" altLang="zh-CN" sz="2400" b="1">
              <a:solidFill>
                <a:schemeClr val="tx2"/>
              </a:solidFill>
              <a:latin typeface="Arial" panose="020B0604020202020204" pitchFamily="34" charset="0"/>
            </a:endParaRPr>
          </a:p>
        </p:txBody>
      </p:sp>
      <p:grpSp>
        <p:nvGrpSpPr>
          <p:cNvPr id="48236" name="Group 108"/>
          <p:cNvGrpSpPr/>
          <p:nvPr/>
        </p:nvGrpSpPr>
        <p:grpSpPr bwMode="auto">
          <a:xfrm>
            <a:off x="468313" y="1412875"/>
            <a:ext cx="6480175" cy="3455988"/>
            <a:chOff x="295" y="618"/>
            <a:chExt cx="4082" cy="2177"/>
          </a:xfrm>
        </p:grpSpPr>
        <p:sp>
          <p:nvSpPr>
            <p:cNvPr id="10256" name="Rectangle 105"/>
            <p:cNvSpPr>
              <a:spLocks noChangeArrowheads="1"/>
            </p:cNvSpPr>
            <p:nvPr/>
          </p:nvSpPr>
          <p:spPr bwMode="auto">
            <a:xfrm>
              <a:off x="295" y="618"/>
              <a:ext cx="4082" cy="2177"/>
            </a:xfrm>
            <a:prstGeom prst="rect">
              <a:avLst/>
            </a:prstGeom>
            <a:noFill/>
            <a:ln w="9525">
              <a:solidFill>
                <a:schemeClr val="tx1"/>
              </a:solidFill>
              <a:prstDash val="dash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0257" name="Text Box 106"/>
            <p:cNvSpPr txBox="1">
              <a:spLocks noChangeArrowheads="1"/>
            </p:cNvSpPr>
            <p:nvPr/>
          </p:nvSpPr>
          <p:spPr bwMode="auto">
            <a:xfrm>
              <a:off x="2472" y="2478"/>
              <a:ext cx="190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rgbClr val="CC0000"/>
                  </a:solidFill>
                  <a:latin typeface="Arial" panose="020B0604020202020204" pitchFamily="34" charset="0"/>
                </a:rPr>
                <a:t>液压传动及控制系统</a:t>
              </a:r>
              <a:endParaRPr lang="zh-CN" altLang="en-US" sz="2400" b="1">
                <a:solidFill>
                  <a:srgbClr val="CC0000"/>
                </a:solidFill>
                <a:latin typeface="Arial" panose="020B0604020202020204" pitchFamily="34" charset="0"/>
              </a:endParaRPr>
            </a:p>
          </p:txBody>
        </p:sp>
      </p:grpSp>
      <p:sp>
        <p:nvSpPr>
          <p:cNvPr id="10254" name="Text Box 107"/>
          <p:cNvSpPr txBox="1">
            <a:spLocks noChangeArrowheads="1"/>
          </p:cNvSpPr>
          <p:nvPr/>
        </p:nvSpPr>
        <p:spPr bwMode="auto">
          <a:xfrm>
            <a:off x="827088" y="1484313"/>
            <a:ext cx="1441450" cy="466725"/>
          </a:xfrm>
          <a:prstGeom prst="rect">
            <a:avLst/>
          </a:prstGeom>
          <a:noFill/>
          <a:ln w="9525" algn="ctr">
            <a:solidFill>
              <a:schemeClr val="tx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50000"/>
              </a:spcBef>
              <a:buFontTx/>
              <a:buNone/>
            </a:pPr>
            <a:r>
              <a:rPr lang="zh-CN" altLang="en-US" sz="2400" b="1">
                <a:solidFill>
                  <a:schemeClr val="tx2"/>
                </a:solidFill>
                <a:latin typeface="Arial" panose="020B0604020202020204" pitchFamily="34" charset="0"/>
              </a:rPr>
              <a:t>内燃机</a:t>
            </a:r>
            <a:r>
              <a:rPr lang="en-US" altLang="zh-CN" sz="2400" b="1">
                <a:solidFill>
                  <a:schemeClr val="tx2"/>
                </a:solidFill>
                <a:latin typeface="Arial" panose="020B0604020202020204" pitchFamily="34" charset="0"/>
              </a:rPr>
              <a:t>…</a:t>
            </a:r>
            <a:endParaRPr lang="en-US" altLang="zh-CN" sz="2400" b="1">
              <a:solidFill>
                <a:schemeClr val="tx2"/>
              </a:solidFill>
              <a:latin typeface="Arial" panose="020B0604020202020204" pitchFamily="34" charset="0"/>
            </a:endParaRPr>
          </a:p>
        </p:txBody>
      </p:sp>
      <p:sp>
        <p:nvSpPr>
          <p:cNvPr id="10255" name="Text Box 109"/>
          <p:cNvSpPr txBox="1">
            <a:spLocks noChangeArrowheads="1"/>
          </p:cNvSpPr>
          <p:nvPr/>
        </p:nvSpPr>
        <p:spPr bwMode="auto">
          <a:xfrm>
            <a:off x="4284663" y="4941888"/>
            <a:ext cx="4392612" cy="152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80000"/>
              </a:lnSpc>
              <a:spcBef>
                <a:spcPct val="50000"/>
              </a:spcBef>
              <a:buFont typeface="Wingdings" panose="05000000000000000000" pitchFamily="2" charset="2"/>
              <a:buNone/>
            </a:pPr>
            <a:r>
              <a:rPr lang="zh-CN" altLang="en-US" sz="2000" b="1">
                <a:solidFill>
                  <a:srgbClr val="CC0000"/>
                </a:solidFill>
                <a:latin typeface="Arial" panose="020B0604020202020204" pitchFamily="34" charset="0"/>
              </a:rPr>
              <a:t>优点：</a:t>
            </a:r>
            <a:endParaRPr lang="zh-CN" altLang="en-US" sz="2000" b="1">
              <a:solidFill>
                <a:srgbClr val="CC0000"/>
              </a:solidFill>
              <a:latin typeface="Arial" panose="020B0604020202020204" pitchFamily="34" charset="0"/>
            </a:endParaRPr>
          </a:p>
          <a:p>
            <a:pPr eaLnBrk="1" hangingPunct="1">
              <a:lnSpc>
                <a:spcPct val="80000"/>
              </a:lnSpc>
              <a:spcBef>
                <a:spcPct val="50000"/>
              </a:spcBef>
              <a:buFont typeface="Wingdings" panose="05000000000000000000" pitchFamily="2" charset="2"/>
              <a:buChar char="Ø"/>
            </a:pPr>
            <a:r>
              <a:rPr lang="zh-CN" altLang="en-US" sz="2000" b="1">
                <a:latin typeface="Arial" panose="020B0604020202020204" pitchFamily="34" charset="0"/>
              </a:rPr>
              <a:t>能量密度高</a:t>
            </a:r>
            <a:endParaRPr lang="zh-CN" altLang="en-US" sz="2000" b="1">
              <a:latin typeface="Arial" panose="020B0604020202020204" pitchFamily="34" charset="0"/>
            </a:endParaRPr>
          </a:p>
          <a:p>
            <a:pPr eaLnBrk="1" hangingPunct="1">
              <a:lnSpc>
                <a:spcPct val="80000"/>
              </a:lnSpc>
              <a:spcBef>
                <a:spcPct val="50000"/>
              </a:spcBef>
              <a:buFont typeface="Wingdings" panose="05000000000000000000" pitchFamily="2" charset="2"/>
              <a:buChar char="Ø"/>
            </a:pPr>
            <a:r>
              <a:rPr lang="zh-CN" altLang="en-US" sz="2000" b="1">
                <a:latin typeface="Arial" panose="020B0604020202020204" pitchFamily="34" charset="0"/>
              </a:rPr>
              <a:t>容易实现无级调速</a:t>
            </a:r>
            <a:endParaRPr lang="zh-CN" altLang="en-US" sz="2000" b="1">
              <a:latin typeface="Arial" panose="020B0604020202020204" pitchFamily="34" charset="0"/>
            </a:endParaRPr>
          </a:p>
          <a:p>
            <a:pPr eaLnBrk="1" hangingPunct="1">
              <a:lnSpc>
                <a:spcPct val="80000"/>
              </a:lnSpc>
              <a:spcBef>
                <a:spcPct val="50000"/>
              </a:spcBef>
              <a:buFont typeface="Wingdings" panose="05000000000000000000" pitchFamily="2" charset="2"/>
              <a:buChar char="Ø"/>
            </a:pPr>
            <a:r>
              <a:rPr lang="zh-CN" altLang="en-US" sz="2000" b="1">
                <a:latin typeface="Arial" panose="020B0604020202020204" pitchFamily="34" charset="0"/>
              </a:rPr>
              <a:t>负载适应能力强，易过载保护</a:t>
            </a:r>
            <a:endParaRPr lang="zh-CN" altLang="en-US" sz="2000" b="1">
              <a:latin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8236"/>
                                        </p:tgtEl>
                                        <p:attrNameLst>
                                          <p:attrName>style.visibility</p:attrName>
                                        </p:attrNameLst>
                                      </p:cBhvr>
                                      <p:to>
                                        <p:strVal val="visible"/>
                                      </p:to>
                                    </p:set>
                                    <p:animEffect transition="in" filter="blinds(horizontal)">
                                      <p:cBhvr>
                                        <p:cTn id="7" dur="500"/>
                                        <p:tgtEl>
                                          <p:spTgt spid="48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3"/>
          <p:cNvSpPr>
            <a:spLocks noGrp="1" noRot="1" noChangeArrowheads="1"/>
          </p:cNvSpPr>
          <p:nvPr>
            <p:ph type="body" sz="half" idx="1"/>
          </p:nvPr>
        </p:nvSpPr>
        <p:spPr>
          <a:xfrm>
            <a:off x="323850" y="620713"/>
            <a:ext cx="5472113" cy="720725"/>
          </a:xfrm>
          <a:noFill/>
          <a:extLst>
            <a:ext uri="{91240B29-F687-4F45-9708-019B960494DF}">
              <a14:hiddenLine xmlns:a14="http://schemas.microsoft.com/office/drawing/2010/main" w="9525">
                <a:solidFill>
                  <a:schemeClr val="tx1"/>
                </a:solidFill>
                <a:prstDash val="solid"/>
                <a:miter lim="800000"/>
                <a:headEnd/>
                <a:tailEnd/>
              </a14:hiddenLine>
            </a:ext>
          </a:extLst>
        </p:spPr>
        <p:txBody>
          <a:bodyPr/>
          <a:lstStyle/>
          <a:p>
            <a:pPr marL="609600" indent="-609600">
              <a:buFont typeface="Wingdings" panose="05000000000000000000" pitchFamily="2" charset="2"/>
              <a:buNone/>
            </a:pPr>
            <a:r>
              <a:rPr lang="en-US" altLang="zh-CN" sz="2800" b="1">
                <a:solidFill>
                  <a:srgbClr val="CC0000"/>
                </a:solidFill>
              </a:rPr>
              <a:t>6. </a:t>
            </a:r>
            <a:r>
              <a:rPr lang="zh-CN" altLang="en-US" sz="2800" b="1">
                <a:solidFill>
                  <a:srgbClr val="CC0000"/>
                </a:solidFill>
              </a:rPr>
              <a:t>复杂运动的实现</a:t>
            </a:r>
            <a:endParaRPr lang="zh-CN" altLang="en-US" sz="2800" b="1">
              <a:solidFill>
                <a:srgbClr val="CC0000"/>
              </a:solidFill>
            </a:endParaRPr>
          </a:p>
        </p:txBody>
      </p:sp>
      <p:sp>
        <p:nvSpPr>
          <p:cNvPr id="11267" name="Text Box 4">
            <a:hlinkClick r:id="rId1" action="ppaction://hlinkfile"/>
          </p:cNvPr>
          <p:cNvSpPr txBox="1">
            <a:spLocks noChangeArrowheads="1"/>
          </p:cNvSpPr>
          <p:nvPr/>
        </p:nvSpPr>
        <p:spPr bwMode="auto">
          <a:xfrm>
            <a:off x="755650" y="1844675"/>
            <a:ext cx="1800225" cy="528638"/>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b="1">
                <a:solidFill>
                  <a:schemeClr val="tx2"/>
                </a:solidFill>
                <a:latin typeface="Arial" panose="020B0604020202020204" pitchFamily="34" charset="0"/>
              </a:rPr>
              <a:t>执行元件</a:t>
            </a:r>
            <a:endParaRPr lang="zh-CN" altLang="en-US" sz="2800" b="1">
              <a:solidFill>
                <a:schemeClr val="tx2"/>
              </a:solidFill>
              <a:latin typeface="Arial" panose="020B0604020202020204" pitchFamily="34" charset="0"/>
            </a:endParaRPr>
          </a:p>
        </p:txBody>
      </p:sp>
      <p:sp>
        <p:nvSpPr>
          <p:cNvPr id="11268" name="Text Box 5">
            <a:hlinkClick r:id="rId1"/>
          </p:cNvPr>
          <p:cNvSpPr txBox="1">
            <a:spLocks noChangeArrowheads="1"/>
          </p:cNvSpPr>
          <p:nvPr/>
        </p:nvSpPr>
        <p:spPr bwMode="auto">
          <a:xfrm>
            <a:off x="755650" y="3141663"/>
            <a:ext cx="1800225" cy="528637"/>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b="1">
                <a:solidFill>
                  <a:schemeClr val="tx2"/>
                </a:solidFill>
                <a:latin typeface="Arial" panose="020B0604020202020204" pitchFamily="34" charset="0"/>
              </a:rPr>
              <a:t>控制阀</a:t>
            </a:r>
            <a:endParaRPr lang="zh-CN" altLang="en-US" sz="2800" b="1">
              <a:solidFill>
                <a:schemeClr val="tx2"/>
              </a:solidFill>
              <a:latin typeface="Arial" panose="020B0604020202020204" pitchFamily="34" charset="0"/>
            </a:endParaRPr>
          </a:p>
        </p:txBody>
      </p:sp>
      <p:sp>
        <p:nvSpPr>
          <p:cNvPr id="11269" name="Text Box 6">
            <a:hlinkClick r:id="rId1"/>
          </p:cNvPr>
          <p:cNvSpPr txBox="1">
            <a:spLocks noChangeArrowheads="1"/>
          </p:cNvSpPr>
          <p:nvPr/>
        </p:nvSpPr>
        <p:spPr bwMode="auto">
          <a:xfrm>
            <a:off x="755650" y="4292600"/>
            <a:ext cx="1728788" cy="528638"/>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b="1">
                <a:solidFill>
                  <a:schemeClr val="tx2"/>
                </a:solidFill>
                <a:latin typeface="Arial" panose="020B0604020202020204" pitchFamily="34" charset="0"/>
              </a:rPr>
              <a:t>液压泵</a:t>
            </a:r>
            <a:endParaRPr lang="zh-CN" altLang="en-US" sz="2800" b="1">
              <a:solidFill>
                <a:schemeClr val="tx2"/>
              </a:solidFill>
              <a:latin typeface="Arial" panose="020B0604020202020204" pitchFamily="34" charset="0"/>
            </a:endParaRPr>
          </a:p>
        </p:txBody>
      </p:sp>
      <p:sp>
        <p:nvSpPr>
          <p:cNvPr id="11270" name="Text Box 7">
            <a:hlinkClick r:id="rId1"/>
          </p:cNvPr>
          <p:cNvSpPr txBox="1">
            <a:spLocks noChangeArrowheads="1"/>
          </p:cNvSpPr>
          <p:nvPr/>
        </p:nvSpPr>
        <p:spPr bwMode="auto">
          <a:xfrm>
            <a:off x="3276600" y="1412875"/>
            <a:ext cx="3887788" cy="528638"/>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a:solidFill>
                  <a:schemeClr val="tx2"/>
                </a:solidFill>
                <a:latin typeface="Arial" panose="020B0604020202020204" pitchFamily="34" charset="0"/>
              </a:rPr>
              <a:t>直线运动</a:t>
            </a:r>
            <a:r>
              <a:rPr lang="en-US" altLang="zh-CN" sz="2800">
                <a:solidFill>
                  <a:schemeClr val="tx2"/>
                </a:solidFill>
                <a:latin typeface="Arial" panose="020B0604020202020204" pitchFamily="34" charset="0"/>
              </a:rPr>
              <a:t>——</a:t>
            </a:r>
            <a:r>
              <a:rPr lang="zh-CN" altLang="en-US" sz="2800">
                <a:solidFill>
                  <a:schemeClr val="tx2"/>
                </a:solidFill>
                <a:latin typeface="Arial" panose="020B0604020202020204" pitchFamily="34" charset="0"/>
              </a:rPr>
              <a:t>液压缸</a:t>
            </a:r>
            <a:endParaRPr lang="zh-CN" altLang="en-US" sz="2800">
              <a:solidFill>
                <a:schemeClr val="tx2"/>
              </a:solidFill>
              <a:latin typeface="Arial" panose="020B0604020202020204" pitchFamily="34" charset="0"/>
            </a:endParaRPr>
          </a:p>
        </p:txBody>
      </p:sp>
      <p:sp>
        <p:nvSpPr>
          <p:cNvPr id="11271" name="Text Box 8">
            <a:hlinkClick r:id="rId1"/>
          </p:cNvPr>
          <p:cNvSpPr txBox="1">
            <a:spLocks noChangeArrowheads="1"/>
          </p:cNvSpPr>
          <p:nvPr/>
        </p:nvSpPr>
        <p:spPr bwMode="auto">
          <a:xfrm>
            <a:off x="3276600" y="2276475"/>
            <a:ext cx="4032250" cy="528638"/>
          </a:xfrm>
          <a:prstGeom prst="rect">
            <a:avLst/>
          </a:prstGeom>
          <a:noFill/>
          <a:ln w="9525">
            <a:solidFill>
              <a:schemeClr val="tx2"/>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eaLnBrk="1" hangingPunct="1">
              <a:spcBef>
                <a:spcPct val="50000"/>
              </a:spcBef>
              <a:buFontTx/>
              <a:buNone/>
            </a:pPr>
            <a:r>
              <a:rPr lang="zh-CN" altLang="en-US" sz="2800">
                <a:solidFill>
                  <a:schemeClr val="tx2"/>
                </a:solidFill>
                <a:latin typeface="Arial" panose="020B0604020202020204" pitchFamily="34" charset="0"/>
              </a:rPr>
              <a:t>旋转运动</a:t>
            </a:r>
            <a:r>
              <a:rPr lang="en-US" altLang="zh-CN" sz="2800">
                <a:solidFill>
                  <a:schemeClr val="tx2"/>
                </a:solidFill>
                <a:latin typeface="Arial" panose="020B0604020202020204" pitchFamily="34" charset="0"/>
              </a:rPr>
              <a:t>——</a:t>
            </a:r>
            <a:r>
              <a:rPr lang="zh-CN" altLang="en-US" sz="2800">
                <a:solidFill>
                  <a:schemeClr val="tx2"/>
                </a:solidFill>
                <a:latin typeface="Arial" panose="020B0604020202020204" pitchFamily="34" charset="0"/>
              </a:rPr>
              <a:t>液压马达</a:t>
            </a:r>
            <a:endParaRPr lang="zh-CN" altLang="en-US" sz="2800">
              <a:solidFill>
                <a:schemeClr val="tx2"/>
              </a:solidFill>
              <a:latin typeface="Arial" panose="020B0604020202020204" pitchFamily="34" charset="0"/>
            </a:endParaRPr>
          </a:p>
        </p:txBody>
      </p:sp>
      <p:sp>
        <p:nvSpPr>
          <p:cNvPr id="11272" name="AutoShape 9"/>
          <p:cNvSpPr/>
          <p:nvPr/>
        </p:nvSpPr>
        <p:spPr bwMode="auto">
          <a:xfrm>
            <a:off x="2771775" y="1700213"/>
            <a:ext cx="215900" cy="1008062"/>
          </a:xfrm>
          <a:prstGeom prst="leftBrace">
            <a:avLst>
              <a:gd name="adj1" fmla="val 38909"/>
              <a:gd name="adj2" fmla="val 50000"/>
            </a:avLst>
          </a:prstGeom>
          <a:noFill/>
          <a:ln w="381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273" name="AutoShape 10"/>
          <p:cNvSpPr>
            <a:spLocks noChangeArrowheads="1"/>
          </p:cNvSpPr>
          <p:nvPr/>
        </p:nvSpPr>
        <p:spPr bwMode="auto">
          <a:xfrm>
            <a:off x="1403350" y="3716338"/>
            <a:ext cx="288925" cy="576262"/>
          </a:xfrm>
          <a:prstGeom prst="upArrow">
            <a:avLst>
              <a:gd name="adj1" fmla="val 50000"/>
              <a:gd name="adj2" fmla="val 49863"/>
            </a:avLst>
          </a:prstGeom>
          <a:solidFill>
            <a:srgbClr val="000066"/>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sp>
        <p:nvSpPr>
          <p:cNvPr id="11274" name="AutoShape 11"/>
          <p:cNvSpPr>
            <a:spLocks noChangeArrowheads="1"/>
          </p:cNvSpPr>
          <p:nvPr/>
        </p:nvSpPr>
        <p:spPr bwMode="auto">
          <a:xfrm>
            <a:off x="1403350" y="2565400"/>
            <a:ext cx="288925" cy="576263"/>
          </a:xfrm>
          <a:prstGeom prst="upArrow">
            <a:avLst>
              <a:gd name="adj1" fmla="val 50000"/>
              <a:gd name="adj2" fmla="val 49863"/>
            </a:avLst>
          </a:prstGeom>
          <a:solidFill>
            <a:srgbClr val="000066"/>
          </a:solidFill>
          <a:ln w="9525">
            <a:solidFill>
              <a:schemeClr val="tx2"/>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1800">
              <a:latin typeface="Arial" panose="020B0604020202020204" pitchFamily="34" charset="0"/>
            </a:endParaRPr>
          </a:p>
        </p:txBody>
      </p:sp>
      <p:pic>
        <p:nvPicPr>
          <p:cNvPr id="11275"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32138" y="2928938"/>
            <a:ext cx="5221287"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ags/tag1.xml><?xml version="1.0" encoding="utf-8"?>
<p:tagLst xmlns:p="http://schemas.openxmlformats.org/presentationml/2006/main">
  <p:tag name="KSO_WM_UNIT_TABLE_BEAUTIFY" val="smartTable{a539f59b-94a4-4568-904e-da043505de00}"/>
</p:tagLst>
</file>

<file path=ppt/tags/tag2.xml><?xml version="1.0" encoding="utf-8"?>
<p:tagLst xmlns:p="http://schemas.openxmlformats.org/presentationml/2006/main">
  <p:tag name="KSO_WM_UNIT_TABLE_BEAUTIFY" val="smartTable{e761d0db-795e-4d8a-85fd-adfb13202a9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10467</Words>
  <Application>WPS 演示</Application>
  <PresentationFormat>全屏显示(4:3)</PresentationFormat>
  <Paragraphs>1585</Paragraphs>
  <Slides>63</Slides>
  <Notes>25</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63</vt:i4>
      </vt:variant>
    </vt:vector>
  </HeadingPairs>
  <TitlesOfParts>
    <vt:vector size="74" baseType="lpstr">
      <vt:lpstr>Arial</vt:lpstr>
      <vt:lpstr>宋体</vt:lpstr>
      <vt:lpstr>Wingdings</vt:lpstr>
      <vt:lpstr>Calibri</vt:lpstr>
      <vt:lpstr>黑体</vt:lpstr>
      <vt:lpstr>微软雅黑</vt:lpstr>
      <vt:lpstr>Arial Unicode MS</vt:lpstr>
      <vt:lpstr>Times New Roman</vt:lpstr>
      <vt:lpstr>Office 主题​​</vt:lpstr>
      <vt:lpstr>Visio.Drawing.6</vt:lpstr>
      <vt:lpstr>Equation.3</vt:lpstr>
      <vt:lpstr>液压传动及控制（乙）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SKLOPT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液 力 传 动</dc:title>
  <dc:creator>GFGONG</dc:creator>
  <cp:lastModifiedBy>Nido森</cp:lastModifiedBy>
  <cp:revision>173</cp:revision>
  <dcterms:created xsi:type="dcterms:W3CDTF">2004-01-03T12:16:00Z</dcterms:created>
  <dcterms:modified xsi:type="dcterms:W3CDTF">2021-12-13T10:11:32Z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E423EE78AEBD4DB5B1C16EBC9B72ADBC</vt:lpwstr>
  </property>
  <property fmtid="{D5CDD505-2E9C-101B-9397-08002B2CF9AE}" pid="3" name="KSOProductBuildVer">
    <vt:lpwstr>2052-11.1.0.11115</vt:lpwstr>
  </property>
</Properties>
</file>